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Comfortaa Regular"/>
      <p:regular r:id="rId15"/>
      <p:bold r:id="rId16"/>
    </p:embeddedFont>
    <p:embeddedFont>
      <p:font typeface="Old Standard TT"/>
      <p:regular r:id="rId17"/>
      <p:bold r:id="rId18"/>
      <p: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omfortaaRegular-regular.fntdata"/><Relationship Id="rId14" Type="http://schemas.openxmlformats.org/officeDocument/2006/relationships/slide" Target="slides/slide9.xml"/><Relationship Id="rId17" Type="http://schemas.openxmlformats.org/officeDocument/2006/relationships/font" Target="fonts/OldStandardTT-regular.fntdata"/><Relationship Id="rId16" Type="http://schemas.openxmlformats.org/officeDocument/2006/relationships/font" Target="fonts/ComfortaaRegular-bold.fntdata"/><Relationship Id="rId5" Type="http://schemas.openxmlformats.org/officeDocument/2006/relationships/notesMaster" Target="notesMasters/notesMaster1.xml"/><Relationship Id="rId19" Type="http://schemas.openxmlformats.org/officeDocument/2006/relationships/font" Target="fonts/OldStandardTT-italic.fntdata"/><Relationship Id="rId6" Type="http://schemas.openxmlformats.org/officeDocument/2006/relationships/slide" Target="slides/slide1.xml"/><Relationship Id="rId18" Type="http://schemas.openxmlformats.org/officeDocument/2006/relationships/font" Target="fonts/OldStandardT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a09d3e01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a09d3e01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a09d3e01b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a09d3e01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6fa3c89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6fa3c8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6fa3c898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6fa3c8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c6fa3c898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6fa3c89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6fa3c898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c6fa3c89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6fa3c898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6fa3c89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c6fa3c898_0_6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c6fa3c89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6fa3c898_0_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6fa3c89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MN-ASET 2020 Annual Conference</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 ever Virtual Conference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490250" y="526350"/>
            <a:ext cx="8252400" cy="40908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latin typeface="Comfortaa Regular"/>
                <a:ea typeface="Comfortaa Regular"/>
                <a:cs typeface="Comfortaa Regular"/>
                <a:sym typeface="Comfortaa Regular"/>
              </a:rPr>
              <a:t>08:30-09:00 Business Meeting</a:t>
            </a:r>
            <a:endParaRPr sz="1800">
              <a:latin typeface="Comfortaa Regular"/>
              <a:ea typeface="Comfortaa Regular"/>
              <a:cs typeface="Comfortaa Regular"/>
              <a:sym typeface="Comfortaa Regular"/>
            </a:endParaRPr>
          </a:p>
          <a:p>
            <a:pPr indent="0" lvl="0" marL="0" rtl="0" algn="l">
              <a:lnSpc>
                <a:spcPct val="115000"/>
              </a:lnSpc>
              <a:spcBef>
                <a:spcPts val="1600"/>
              </a:spcBef>
              <a:spcAft>
                <a:spcPts val="0"/>
              </a:spcAft>
              <a:buClr>
                <a:schemeClr val="dk1"/>
              </a:buClr>
              <a:buSzPts val="1100"/>
              <a:buFont typeface="Arial"/>
              <a:buNone/>
            </a:pPr>
            <a:r>
              <a:rPr lang="en" sz="1800">
                <a:latin typeface="Comfortaa Regular"/>
                <a:ea typeface="Comfortaa Regular"/>
                <a:cs typeface="Comfortaa Regular"/>
                <a:sym typeface="Comfortaa Regular"/>
              </a:rPr>
              <a:t>09:00-09:45 Lee Wolfinbarger, R. EEG T., CLTM 				ICU EEG</a:t>
            </a:r>
            <a:endParaRPr sz="1800">
              <a:latin typeface="Comfortaa Regular"/>
              <a:ea typeface="Comfortaa Regular"/>
              <a:cs typeface="Comfortaa Regular"/>
              <a:sym typeface="Comfortaa Regular"/>
            </a:endParaRPr>
          </a:p>
          <a:p>
            <a:pPr indent="0" lvl="0" marL="0" rtl="0" algn="l">
              <a:lnSpc>
                <a:spcPct val="115000"/>
              </a:lnSpc>
              <a:spcBef>
                <a:spcPts val="1600"/>
              </a:spcBef>
              <a:spcAft>
                <a:spcPts val="0"/>
              </a:spcAft>
              <a:buNone/>
            </a:pPr>
            <a:r>
              <a:rPr lang="en" sz="1800">
                <a:latin typeface="Comfortaa Regular"/>
                <a:ea typeface="Comfortaa Regular"/>
                <a:cs typeface="Comfortaa Regular"/>
                <a:sym typeface="Comfortaa Regular"/>
              </a:rPr>
              <a:t>10:00-10:45 Jennifer Vierkant, R.EEG/EPT., CLTM, RPSGT	    Pediatric &amp; </a:t>
            </a:r>
            <a:endParaRPr sz="1800">
              <a:latin typeface="Comfortaa Regular"/>
              <a:ea typeface="Comfortaa Regular"/>
              <a:cs typeface="Comfortaa Regular"/>
              <a:sym typeface="Comfortaa Regular"/>
            </a:endParaRPr>
          </a:p>
          <a:p>
            <a:pPr indent="457200" lvl="0" marL="5943600" rtl="0" algn="l">
              <a:lnSpc>
                <a:spcPct val="115000"/>
              </a:lnSpc>
              <a:spcBef>
                <a:spcPts val="1600"/>
              </a:spcBef>
              <a:spcAft>
                <a:spcPts val="0"/>
              </a:spcAft>
              <a:buClr>
                <a:schemeClr val="dk1"/>
              </a:buClr>
              <a:buSzPts val="1100"/>
              <a:buFont typeface="Arial"/>
              <a:buNone/>
            </a:pPr>
            <a:r>
              <a:rPr lang="en" sz="1800">
                <a:latin typeface="Comfortaa Regular"/>
                <a:ea typeface="Comfortaa Regular"/>
                <a:cs typeface="Comfortaa Regular"/>
                <a:sym typeface="Comfortaa Regular"/>
              </a:rPr>
              <a:t>Neonate EEG</a:t>
            </a:r>
            <a:endParaRPr sz="1800">
              <a:latin typeface="Comfortaa Regular"/>
              <a:ea typeface="Comfortaa Regular"/>
              <a:cs typeface="Comfortaa Regular"/>
              <a:sym typeface="Comfortaa Regular"/>
            </a:endParaRPr>
          </a:p>
          <a:p>
            <a:pPr indent="0" lvl="0" marL="0" rtl="0" algn="l">
              <a:lnSpc>
                <a:spcPct val="115000"/>
              </a:lnSpc>
              <a:spcBef>
                <a:spcPts val="1600"/>
              </a:spcBef>
              <a:spcAft>
                <a:spcPts val="0"/>
              </a:spcAft>
              <a:buClr>
                <a:schemeClr val="dk1"/>
              </a:buClr>
              <a:buSzPts val="1100"/>
              <a:buFont typeface="Arial"/>
              <a:buNone/>
            </a:pPr>
            <a:r>
              <a:rPr lang="en" sz="1800">
                <a:latin typeface="Comfortaa Regular"/>
                <a:ea typeface="Comfortaa Regular"/>
                <a:cs typeface="Comfortaa Regular"/>
                <a:sym typeface="Comfortaa Regular"/>
              </a:rPr>
              <a:t>11:00-11:45 Andrew Reeves, MD							NCV &amp; EMG</a:t>
            </a:r>
            <a:endParaRPr sz="1800">
              <a:latin typeface="Comfortaa Regular"/>
              <a:ea typeface="Comfortaa Regular"/>
              <a:cs typeface="Comfortaa Regular"/>
              <a:sym typeface="Comfortaa Regular"/>
            </a:endParaRPr>
          </a:p>
          <a:p>
            <a:pPr indent="0" lvl="0" marL="0" rtl="0" algn="l">
              <a:spcBef>
                <a:spcPts val="16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MN-ASET 2020</a:t>
            </a:r>
            <a:br>
              <a:rPr lang="en"/>
            </a:br>
            <a:r>
              <a:rPr lang="en"/>
              <a:t>Annual Business Meeting</a:t>
            </a:r>
            <a:endParaRPr/>
          </a:p>
        </p:txBody>
      </p:sp>
      <p:sp>
        <p:nvSpPr>
          <p:cNvPr id="71" name="Google Shape;71;p15"/>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Chapter President </a:t>
            </a:r>
            <a:endParaRPr/>
          </a:p>
          <a:p>
            <a:pPr indent="0" lvl="0" marL="0" rtl="0" algn="l">
              <a:spcBef>
                <a:spcPts val="0"/>
              </a:spcBef>
              <a:spcAft>
                <a:spcPts val="0"/>
              </a:spcAft>
              <a:buNone/>
            </a:pPr>
            <a:r>
              <a:rPr lang="en"/>
              <a:t>Petra Davidson, BS, R. EEG/EP T., CLTM, FASET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Agenda</a:t>
            </a:r>
            <a:endParaRPr/>
          </a:p>
        </p:txBody>
      </p:sp>
      <p:sp>
        <p:nvSpPr>
          <p:cNvPr id="77" name="Google Shape;77;p1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b="1"/>
          </a:p>
          <a:p>
            <a:pPr indent="0" lvl="0" marL="0" rtl="0" algn="ctr">
              <a:spcBef>
                <a:spcPts val="1600"/>
              </a:spcBef>
              <a:spcAft>
                <a:spcPts val="0"/>
              </a:spcAft>
              <a:buNone/>
            </a:pPr>
            <a:r>
              <a:t/>
            </a:r>
            <a:endParaRPr b="1" sz="2400"/>
          </a:p>
          <a:p>
            <a:pPr indent="0" lvl="0" marL="0" rtl="0" algn="l">
              <a:spcBef>
                <a:spcPts val="1600"/>
              </a:spcBef>
              <a:spcAft>
                <a:spcPts val="0"/>
              </a:spcAft>
              <a:buNone/>
            </a:pPr>
            <a:r>
              <a:rPr b="1" lang="en"/>
              <a:t>Previous Meeting Minutes - Cindy Nelson, R. EEG T., Secretary</a:t>
            </a:r>
            <a:endParaRPr b="1"/>
          </a:p>
          <a:p>
            <a:pPr indent="0" lvl="0" marL="0" rtl="0" algn="l">
              <a:spcBef>
                <a:spcPts val="1600"/>
              </a:spcBef>
              <a:spcAft>
                <a:spcPts val="0"/>
              </a:spcAft>
              <a:buNone/>
            </a:pPr>
            <a:r>
              <a:rPr b="1" lang="en"/>
              <a:t>Current Financial Summary- Sandra Thorpe-Vazquez, Treasurer</a:t>
            </a:r>
            <a:endParaRPr b="1"/>
          </a:p>
          <a:p>
            <a:pPr indent="0" lvl="0" marL="0" rtl="0" algn="l">
              <a:spcBef>
                <a:spcPts val="1600"/>
              </a:spcBef>
              <a:spcAft>
                <a:spcPts val="0"/>
              </a:spcAft>
              <a:buNone/>
            </a:pPr>
            <a:r>
              <a:rPr b="1" lang="en"/>
              <a:t>New Business</a:t>
            </a:r>
            <a:endParaRPr b="1"/>
          </a:p>
          <a:p>
            <a:pPr indent="0" lvl="0" marL="0" rtl="0" algn="l">
              <a:spcBef>
                <a:spcPts val="1600"/>
              </a:spcBef>
              <a:spcAft>
                <a:spcPts val="0"/>
              </a:spcAft>
              <a:buNone/>
            </a:pPr>
            <a:r>
              <a:rPr b="1" lang="en"/>
              <a:t>Installation of Officers</a:t>
            </a:r>
            <a:endParaRPr b="1"/>
          </a:p>
          <a:p>
            <a:pPr indent="0" lvl="0" marL="0" rtl="0" algn="l">
              <a:spcBef>
                <a:spcPts val="1600"/>
              </a:spcBef>
              <a:spcAft>
                <a:spcPts val="0"/>
              </a:spcAft>
              <a:buNone/>
            </a:pPr>
            <a:r>
              <a:t/>
            </a:r>
            <a:endParaRPr b="1"/>
          </a:p>
          <a:p>
            <a:pPr indent="0" lvl="0" marL="0" rtl="0" algn="l">
              <a:spcBef>
                <a:spcPts val="1600"/>
              </a:spcBef>
              <a:spcAft>
                <a:spcPts val="1600"/>
              </a:spcAft>
              <a:buNone/>
            </a:pPr>
            <a:r>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Previous Meeting Minutes- Cindy Nelson</a:t>
            </a:r>
            <a:endParaRPr/>
          </a:p>
        </p:txBody>
      </p:sp>
      <p:sp>
        <p:nvSpPr>
          <p:cNvPr id="83" name="Google Shape;83;p17"/>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600"/>
              <a:t>Officer’s Meeting</a:t>
            </a:r>
            <a:endParaRPr sz="1600"/>
          </a:p>
          <a:p>
            <a:pPr indent="-330200" lvl="0" marL="457200" rtl="0" algn="l">
              <a:lnSpc>
                <a:spcPct val="150000"/>
              </a:lnSpc>
              <a:spcBef>
                <a:spcPts val="1200"/>
              </a:spcBef>
              <a:spcAft>
                <a:spcPts val="0"/>
              </a:spcAft>
              <a:buSzPts val="1600"/>
              <a:buChar char="●"/>
            </a:pPr>
            <a:r>
              <a:rPr lang="en" sz="1100">
                <a:solidFill>
                  <a:srgbClr val="222222"/>
                </a:solidFill>
                <a:highlight>
                  <a:srgbClr val="FFFFFF"/>
                </a:highlight>
                <a:latin typeface="Arial"/>
                <a:ea typeface="Arial"/>
                <a:cs typeface="Arial"/>
                <a:sym typeface="Arial"/>
              </a:rPr>
              <a:t>Attending: Jim Kwasnicka, Joyce Reidel, Lisa DeBower, Sandra Thorpe-Vasquez, Petra Davidson</a:t>
            </a:r>
            <a:endParaRPr sz="1100">
              <a:solidFill>
                <a:srgbClr val="222222"/>
              </a:solidFill>
              <a:highlight>
                <a:srgbClr val="FFFFFF"/>
              </a:highlight>
              <a:latin typeface="Arial"/>
              <a:ea typeface="Arial"/>
              <a:cs typeface="Arial"/>
              <a:sym typeface="Arial"/>
            </a:endParaRPr>
          </a:p>
          <a:p>
            <a:pPr indent="-330200" lvl="0" marL="457200" rtl="0" algn="l">
              <a:lnSpc>
                <a:spcPct val="150000"/>
              </a:lnSpc>
              <a:spcBef>
                <a:spcPts val="0"/>
              </a:spcBef>
              <a:spcAft>
                <a:spcPts val="0"/>
              </a:spcAft>
              <a:buSzPts val="1600"/>
              <a:buChar char="●"/>
            </a:pPr>
            <a:r>
              <a:rPr lang="en" sz="1100">
                <a:solidFill>
                  <a:srgbClr val="222222"/>
                </a:solidFill>
                <a:highlight>
                  <a:srgbClr val="FFFFFF"/>
                </a:highlight>
                <a:latin typeface="Arial"/>
                <a:ea typeface="Arial"/>
                <a:cs typeface="Arial"/>
                <a:sym typeface="Arial"/>
              </a:rPr>
              <a:t>Date &amp; Time: 2/12/20 1300 CST-13:30 CST</a:t>
            </a:r>
            <a:endParaRPr sz="1100">
              <a:solidFill>
                <a:srgbClr val="222222"/>
              </a:solidFill>
              <a:highlight>
                <a:srgbClr val="FFFFFF"/>
              </a:highlight>
              <a:latin typeface="Arial"/>
              <a:ea typeface="Arial"/>
              <a:cs typeface="Arial"/>
              <a:sym typeface="Arial"/>
            </a:endParaRPr>
          </a:p>
          <a:p>
            <a:pPr indent="-298450" lvl="1" marL="914400" rtl="0" algn="l">
              <a:lnSpc>
                <a:spcPct val="150000"/>
              </a:lnSpc>
              <a:spcBef>
                <a:spcPts val="0"/>
              </a:spcBef>
              <a:spcAft>
                <a:spcPts val="0"/>
              </a:spcAft>
              <a:buClr>
                <a:srgbClr val="222222"/>
              </a:buClr>
              <a:buSzPts val="1100"/>
              <a:buFont typeface="Arial"/>
              <a:buChar char="○"/>
            </a:pPr>
            <a:r>
              <a:rPr lang="en" sz="1100">
                <a:solidFill>
                  <a:srgbClr val="222222"/>
                </a:solidFill>
                <a:highlight>
                  <a:srgbClr val="FFFFFF"/>
                </a:highlight>
                <a:latin typeface="Arial"/>
                <a:ea typeface="Arial"/>
                <a:cs typeface="Arial"/>
                <a:sym typeface="Arial"/>
              </a:rPr>
              <a:t>Candidates for Officers approved</a:t>
            </a:r>
            <a:endParaRPr sz="1100">
              <a:solidFill>
                <a:srgbClr val="222222"/>
              </a:solidFill>
              <a:highlight>
                <a:srgbClr val="FFFFFF"/>
              </a:highlight>
              <a:latin typeface="Arial"/>
              <a:ea typeface="Arial"/>
              <a:cs typeface="Arial"/>
              <a:sym typeface="Arial"/>
            </a:endParaRPr>
          </a:p>
          <a:p>
            <a:pPr indent="-298450" lvl="1" marL="914400" rtl="0" algn="l">
              <a:lnSpc>
                <a:spcPct val="150000"/>
              </a:lnSpc>
              <a:spcBef>
                <a:spcPts val="0"/>
              </a:spcBef>
              <a:spcAft>
                <a:spcPts val="0"/>
              </a:spcAft>
              <a:buClr>
                <a:srgbClr val="222222"/>
              </a:buClr>
              <a:buSzPts val="1100"/>
              <a:buFont typeface="Arial"/>
              <a:buChar char="○"/>
            </a:pPr>
            <a:r>
              <a:rPr lang="en" sz="1100">
                <a:solidFill>
                  <a:srgbClr val="222222"/>
                </a:solidFill>
                <a:highlight>
                  <a:srgbClr val="FFFFFF"/>
                </a:highlight>
                <a:latin typeface="Arial"/>
                <a:ea typeface="Arial"/>
                <a:cs typeface="Arial"/>
                <a:sym typeface="Arial"/>
              </a:rPr>
              <a:t>Pros and cons of reducing board size</a:t>
            </a:r>
            <a:endParaRPr sz="1100">
              <a:solidFill>
                <a:srgbClr val="222222"/>
              </a:solidFill>
              <a:highlight>
                <a:srgbClr val="FFFFFF"/>
              </a:highlight>
              <a:latin typeface="Arial"/>
              <a:ea typeface="Arial"/>
              <a:cs typeface="Arial"/>
              <a:sym typeface="Arial"/>
            </a:endParaRPr>
          </a:p>
          <a:p>
            <a:pPr indent="-298450" lvl="1" marL="914400" rtl="0" algn="l">
              <a:lnSpc>
                <a:spcPct val="150000"/>
              </a:lnSpc>
              <a:spcBef>
                <a:spcPts val="0"/>
              </a:spcBef>
              <a:spcAft>
                <a:spcPts val="0"/>
              </a:spcAft>
              <a:buClr>
                <a:srgbClr val="222222"/>
              </a:buClr>
              <a:buSzPts val="1100"/>
              <a:buFont typeface="Arial"/>
              <a:buChar char="○"/>
            </a:pPr>
            <a:r>
              <a:rPr lang="en" sz="1100">
                <a:solidFill>
                  <a:srgbClr val="222222"/>
                </a:solidFill>
                <a:highlight>
                  <a:srgbClr val="FFFFFF"/>
                </a:highlight>
                <a:latin typeface="Arial"/>
                <a:ea typeface="Arial"/>
                <a:cs typeface="Arial"/>
                <a:sym typeface="Arial"/>
              </a:rPr>
              <a:t>Upcoming meeting in New Ulm, which was then changed to virtual due to COVID</a:t>
            </a:r>
            <a:endParaRPr sz="1100">
              <a:solidFill>
                <a:srgbClr val="222222"/>
              </a:solidFill>
              <a:highlight>
                <a:srgbClr val="FFFFFF"/>
              </a:highlight>
              <a:latin typeface="Arial"/>
              <a:ea typeface="Arial"/>
              <a:cs typeface="Arial"/>
              <a:sym typeface="Arial"/>
            </a:endParaRPr>
          </a:p>
          <a:p>
            <a:pPr indent="-298450" lvl="1" marL="914400" rtl="0" algn="l">
              <a:lnSpc>
                <a:spcPct val="150000"/>
              </a:lnSpc>
              <a:spcBef>
                <a:spcPts val="0"/>
              </a:spcBef>
              <a:spcAft>
                <a:spcPts val="0"/>
              </a:spcAft>
              <a:buClr>
                <a:srgbClr val="222222"/>
              </a:buClr>
              <a:buSzPts val="1100"/>
              <a:buFont typeface="Arial"/>
              <a:buChar char="○"/>
            </a:pPr>
            <a:r>
              <a:rPr lang="en" sz="1100">
                <a:solidFill>
                  <a:srgbClr val="222222"/>
                </a:solidFill>
                <a:highlight>
                  <a:srgbClr val="FFFFFF"/>
                </a:highlight>
                <a:latin typeface="Arial"/>
                <a:ea typeface="Arial"/>
                <a:cs typeface="Arial"/>
                <a:sym typeface="Arial"/>
              </a:rPr>
              <a:t>We offered to support CSET by advertising for them at our conference, then both were rescheduled. </a:t>
            </a:r>
            <a:endParaRPr sz="1100">
              <a:solidFill>
                <a:srgbClr val="222222"/>
              </a:solidFill>
              <a:highlight>
                <a:srgbClr val="FFFFFF"/>
              </a:highlight>
              <a:latin typeface="Arial"/>
              <a:ea typeface="Arial"/>
              <a:cs typeface="Arial"/>
              <a:sym typeface="Arial"/>
            </a:endParaRPr>
          </a:p>
        </p:txBody>
      </p:sp>
      <p:sp>
        <p:nvSpPr>
          <p:cNvPr id="84" name="Google Shape;84;p17"/>
          <p:cNvSpPr txBox="1"/>
          <p:nvPr>
            <p:ph idx="2" type="body"/>
          </p:nvPr>
        </p:nvSpPr>
        <p:spPr>
          <a:xfrm>
            <a:off x="4832400" y="1171675"/>
            <a:ext cx="3999900" cy="36093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600"/>
              </a:spcBef>
              <a:spcAft>
                <a:spcPts val="0"/>
              </a:spcAft>
              <a:buSzPts val="1600"/>
              <a:buChar char="●"/>
            </a:pPr>
            <a:r>
              <a:rPr lang="en" sz="1100">
                <a:solidFill>
                  <a:srgbClr val="222222"/>
                </a:solidFill>
                <a:highlight>
                  <a:srgbClr val="FFFFFF"/>
                </a:highlight>
                <a:latin typeface="Arial"/>
                <a:ea typeface="Arial"/>
                <a:cs typeface="Arial"/>
                <a:sym typeface="Arial"/>
              </a:rPr>
              <a:t>New Business: Petra requested funds of $10/month be paid to Ascend by Wix to help upgrade our website to include online payments, business analytics and membership management. The group approved. This has been paid for and the invoice is attached. </a:t>
            </a:r>
            <a:endParaRPr sz="1100">
              <a:solidFill>
                <a:srgbClr val="222222"/>
              </a:solidFill>
              <a:highlight>
                <a:srgbClr val="FFFFFF"/>
              </a:highlight>
              <a:latin typeface="Arial"/>
              <a:ea typeface="Arial"/>
              <a:cs typeface="Arial"/>
              <a:sym typeface="Arial"/>
            </a:endParaRPr>
          </a:p>
          <a:p>
            <a:pPr indent="0" lvl="0" marL="0" rtl="0" algn="l">
              <a:lnSpc>
                <a:spcPct val="150000"/>
              </a:lnSpc>
              <a:spcBef>
                <a:spcPts val="600"/>
              </a:spcBef>
              <a:spcAft>
                <a:spcPts val="0"/>
              </a:spcAft>
              <a:buNone/>
            </a:pPr>
            <a:r>
              <a:t/>
            </a:r>
            <a:endParaRPr sz="1100">
              <a:solidFill>
                <a:srgbClr val="222222"/>
              </a:solidFill>
              <a:highlight>
                <a:srgbClr val="FFFFFF"/>
              </a:highlight>
              <a:latin typeface="Arial"/>
              <a:ea typeface="Arial"/>
              <a:cs typeface="Arial"/>
              <a:sym typeface="Arial"/>
            </a:endParaRPr>
          </a:p>
          <a:p>
            <a:pPr indent="0" lvl="0" marL="0" rtl="0" algn="l">
              <a:lnSpc>
                <a:spcPct val="150000"/>
              </a:lnSpc>
              <a:spcBef>
                <a:spcPts val="600"/>
              </a:spcBef>
              <a:spcAft>
                <a:spcPts val="0"/>
              </a:spcAft>
              <a:buNone/>
            </a:pPr>
            <a:r>
              <a:rPr lang="en" sz="1800"/>
              <a:t>Newer Business- </a:t>
            </a:r>
            <a:endParaRPr sz="1800"/>
          </a:p>
          <a:p>
            <a:pPr indent="0" lvl="0" marL="0" rtl="0" algn="l">
              <a:lnSpc>
                <a:spcPct val="150000"/>
              </a:lnSpc>
              <a:spcBef>
                <a:spcPts val="600"/>
              </a:spcBef>
              <a:spcAft>
                <a:spcPts val="0"/>
              </a:spcAft>
              <a:buNone/>
            </a:pPr>
            <a:r>
              <a:rPr lang="en" sz="1800"/>
              <a:t>We have grown from 26 members in December 2019 to 59 members in September 2020!</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Financial Summary- Sandra Thorpe-Vazquez</a:t>
            </a:r>
            <a:endParaRPr/>
          </a:p>
        </p:txBody>
      </p:sp>
      <p:sp>
        <p:nvSpPr>
          <p:cNvPr id="90" name="Google Shape;90;p18"/>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ial"/>
                <a:ea typeface="Arial"/>
                <a:cs typeface="Arial"/>
                <a:sym typeface="Arial"/>
              </a:rPr>
              <a:t>2019 </a:t>
            </a:r>
            <a:endParaRPr b="1" sz="1600">
              <a:latin typeface="Arial"/>
              <a:ea typeface="Arial"/>
              <a:cs typeface="Arial"/>
              <a:sym typeface="Arial"/>
            </a:endParaRPr>
          </a:p>
          <a:p>
            <a:pPr indent="0" lvl="0" marL="0" rtl="0" algn="l">
              <a:spcBef>
                <a:spcPts val="1600"/>
              </a:spcBef>
              <a:spcAft>
                <a:spcPts val="0"/>
              </a:spcAft>
              <a:buNone/>
            </a:pPr>
            <a:r>
              <a:rPr b="1" lang="en" sz="1600">
                <a:latin typeface="Arial"/>
                <a:ea typeface="Arial"/>
                <a:cs typeface="Arial"/>
                <a:sym typeface="Arial"/>
              </a:rPr>
              <a:t>	End of the year Balance</a:t>
            </a:r>
            <a:endParaRPr b="1" sz="1600">
              <a:latin typeface="Arial"/>
              <a:ea typeface="Arial"/>
              <a:cs typeface="Arial"/>
              <a:sym typeface="Arial"/>
            </a:endParaRPr>
          </a:p>
          <a:p>
            <a:pPr indent="0" lvl="0" marL="0" rtl="0" algn="l">
              <a:spcBef>
                <a:spcPts val="1600"/>
              </a:spcBef>
              <a:spcAft>
                <a:spcPts val="1600"/>
              </a:spcAft>
              <a:buNone/>
            </a:pPr>
            <a:r>
              <a:rPr b="1" lang="en" sz="1600">
                <a:latin typeface="Arial"/>
                <a:ea typeface="Arial"/>
                <a:cs typeface="Arial"/>
                <a:sym typeface="Arial"/>
              </a:rPr>
              <a:t>	$6,732.84</a:t>
            </a:r>
            <a:endParaRPr b="1" sz="1600">
              <a:latin typeface="Arial"/>
              <a:ea typeface="Arial"/>
              <a:cs typeface="Arial"/>
              <a:sym typeface="Arial"/>
            </a:endParaRPr>
          </a:p>
        </p:txBody>
      </p:sp>
      <p:sp>
        <p:nvSpPr>
          <p:cNvPr id="91" name="Google Shape;91;p18"/>
          <p:cNvSpPr txBox="1"/>
          <p:nvPr>
            <p:ph idx="2" type="body"/>
          </p:nvPr>
        </p:nvSpPr>
        <p:spPr>
          <a:xfrm>
            <a:off x="4311600" y="1171675"/>
            <a:ext cx="4520700" cy="3397200"/>
          </a:xfrm>
          <a:prstGeom prst="rect">
            <a:avLst/>
          </a:prstGeom>
        </p:spPr>
        <p:txBody>
          <a:bodyPr anchorCtr="0" anchor="t" bIns="91425" lIns="91425" spcFirstLastPara="1" rIns="91425" wrap="square" tIns="91425">
            <a:noAutofit/>
          </a:bodyPr>
          <a:lstStyle/>
          <a:p>
            <a:pPr indent="-285750" lvl="0" marL="457200" rtl="0" algn="l">
              <a:spcBef>
                <a:spcPts val="0"/>
              </a:spcBef>
              <a:spcAft>
                <a:spcPts val="0"/>
              </a:spcAft>
              <a:buSzPts val="900"/>
              <a:buFont typeface="Arial"/>
              <a:buChar char="➢"/>
            </a:pPr>
            <a:r>
              <a:rPr b="1" lang="en">
                <a:latin typeface="Arial"/>
                <a:ea typeface="Arial"/>
                <a:cs typeface="Arial"/>
                <a:sym typeface="Arial"/>
              </a:rPr>
              <a:t>2020 </a:t>
            </a:r>
            <a:endParaRPr b="1">
              <a:latin typeface="Arial"/>
              <a:ea typeface="Arial"/>
              <a:cs typeface="Arial"/>
              <a:sym typeface="Arial"/>
            </a:endParaRPr>
          </a:p>
          <a:p>
            <a:pPr indent="-317500" lvl="0" marL="457200" rtl="0" algn="l">
              <a:spcBef>
                <a:spcPts val="1200"/>
              </a:spcBef>
              <a:spcAft>
                <a:spcPts val="0"/>
              </a:spcAft>
              <a:buSzPts val="1400"/>
              <a:buFont typeface="Arial"/>
              <a:buChar char="➢"/>
            </a:pPr>
            <a:r>
              <a:rPr b="1" lang="en">
                <a:latin typeface="Arial"/>
                <a:ea typeface="Arial"/>
                <a:cs typeface="Arial"/>
                <a:sym typeface="Arial"/>
              </a:rPr>
              <a:t>Fees</a:t>
            </a:r>
            <a:endParaRPr b="1">
              <a:latin typeface="Arial"/>
              <a:ea typeface="Arial"/>
              <a:cs typeface="Arial"/>
              <a:sym typeface="Arial"/>
            </a:endParaRPr>
          </a:p>
          <a:p>
            <a:pPr indent="-317500" lvl="1" marL="914400" rtl="0" algn="l">
              <a:spcBef>
                <a:spcPts val="1200"/>
              </a:spcBef>
              <a:spcAft>
                <a:spcPts val="0"/>
              </a:spcAft>
              <a:buSzPts val="1400"/>
              <a:buFont typeface="Arial"/>
              <a:buChar char="○"/>
            </a:pPr>
            <a:r>
              <a:rPr b="1" lang="en" sz="1400">
                <a:latin typeface="Arial"/>
                <a:ea typeface="Arial"/>
                <a:cs typeface="Arial"/>
                <a:sym typeface="Arial"/>
              </a:rPr>
              <a:t>Wix $216</a:t>
            </a:r>
            <a:endParaRPr b="1" sz="1400">
              <a:latin typeface="Arial"/>
              <a:ea typeface="Arial"/>
              <a:cs typeface="Arial"/>
              <a:sym typeface="Arial"/>
            </a:endParaRPr>
          </a:p>
          <a:p>
            <a:pPr indent="-317500" lvl="0" marL="457200" rtl="0" algn="l">
              <a:spcBef>
                <a:spcPts val="1200"/>
              </a:spcBef>
              <a:spcAft>
                <a:spcPts val="0"/>
              </a:spcAft>
              <a:buSzPts val="1400"/>
              <a:buFont typeface="Arial"/>
              <a:buChar char="➢"/>
            </a:pPr>
            <a:r>
              <a:rPr b="1" lang="en">
                <a:latin typeface="Arial"/>
                <a:ea typeface="Arial"/>
                <a:cs typeface="Arial"/>
                <a:sym typeface="Arial"/>
              </a:rPr>
              <a:t>Deposits</a:t>
            </a:r>
            <a:endParaRPr b="1">
              <a:latin typeface="Arial"/>
              <a:ea typeface="Arial"/>
              <a:cs typeface="Arial"/>
              <a:sym typeface="Arial"/>
            </a:endParaRPr>
          </a:p>
          <a:p>
            <a:pPr indent="-317500" lvl="1" marL="914400" rtl="0" algn="l">
              <a:spcBef>
                <a:spcPts val="1200"/>
              </a:spcBef>
              <a:spcAft>
                <a:spcPts val="0"/>
              </a:spcAft>
              <a:buSzPts val="1400"/>
              <a:buFont typeface="Arial"/>
              <a:buChar char="○"/>
            </a:pPr>
            <a:r>
              <a:rPr b="1" lang="en" sz="1400">
                <a:latin typeface="Arial"/>
                <a:ea typeface="Arial"/>
                <a:cs typeface="Arial"/>
                <a:sym typeface="Arial"/>
              </a:rPr>
              <a:t>ASET $1,430</a:t>
            </a:r>
            <a:endParaRPr b="1" sz="1400">
              <a:latin typeface="Arial"/>
              <a:ea typeface="Arial"/>
              <a:cs typeface="Arial"/>
              <a:sym typeface="Arial"/>
            </a:endParaRPr>
          </a:p>
          <a:p>
            <a:pPr indent="-317500" lvl="1" marL="914400" rtl="0" algn="l">
              <a:spcBef>
                <a:spcPts val="1200"/>
              </a:spcBef>
              <a:spcAft>
                <a:spcPts val="0"/>
              </a:spcAft>
              <a:buSzPts val="1400"/>
              <a:buFont typeface="Arial"/>
              <a:buChar char="○"/>
            </a:pPr>
            <a:r>
              <a:rPr b="1" lang="en" sz="1400">
                <a:latin typeface="Arial"/>
                <a:ea typeface="Arial"/>
                <a:cs typeface="Arial"/>
                <a:sym typeface="Arial"/>
              </a:rPr>
              <a:t>Bill.com $0.01</a:t>
            </a:r>
            <a:endParaRPr b="1" sz="1400">
              <a:latin typeface="Arial"/>
              <a:ea typeface="Arial"/>
              <a:cs typeface="Arial"/>
              <a:sym typeface="Arial"/>
            </a:endParaRPr>
          </a:p>
          <a:p>
            <a:pPr indent="-317500" lvl="0" marL="457200" rtl="0" algn="l">
              <a:spcBef>
                <a:spcPts val="1200"/>
              </a:spcBef>
              <a:spcAft>
                <a:spcPts val="0"/>
              </a:spcAft>
              <a:buSzPts val="1400"/>
              <a:buFont typeface="Arial"/>
              <a:buChar char="➢"/>
            </a:pPr>
            <a:r>
              <a:rPr b="1" lang="en">
                <a:latin typeface="Arial"/>
                <a:ea typeface="Arial"/>
                <a:cs typeface="Arial"/>
                <a:sym typeface="Arial"/>
              </a:rPr>
              <a:t>Balance</a:t>
            </a:r>
            <a:endParaRPr b="1">
              <a:latin typeface="Arial"/>
              <a:ea typeface="Arial"/>
              <a:cs typeface="Arial"/>
              <a:sym typeface="Arial"/>
            </a:endParaRPr>
          </a:p>
          <a:p>
            <a:pPr indent="-317500" lvl="1" marL="914400" rtl="0" algn="l">
              <a:spcBef>
                <a:spcPts val="1200"/>
              </a:spcBef>
              <a:spcAft>
                <a:spcPts val="1200"/>
              </a:spcAft>
              <a:buSzPts val="1400"/>
              <a:buFont typeface="Arial"/>
              <a:buChar char="○"/>
            </a:pPr>
            <a:r>
              <a:rPr b="1" lang="en" sz="1400">
                <a:latin typeface="Arial"/>
                <a:ea typeface="Arial"/>
                <a:cs typeface="Arial"/>
                <a:sym typeface="Arial"/>
              </a:rPr>
              <a:t>$7946.85</a:t>
            </a:r>
            <a:endParaRPr b="1" sz="14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Items</a:t>
            </a:r>
            <a:endParaRPr/>
          </a:p>
        </p:txBody>
      </p:sp>
      <p:sp>
        <p:nvSpPr>
          <p:cNvPr id="97" name="Google Shape;97;p19"/>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b="1" lang="en" sz="2100"/>
              <a:t>A ballot will be EMAILED to each paid member just after this meeting. </a:t>
            </a:r>
            <a:endParaRPr b="1" sz="2100"/>
          </a:p>
          <a:p>
            <a:pPr indent="-361950" lvl="0" marL="457200" rtl="0" algn="l">
              <a:spcBef>
                <a:spcPts val="1200"/>
              </a:spcBef>
              <a:spcAft>
                <a:spcPts val="0"/>
              </a:spcAft>
              <a:buSzPts val="2100"/>
              <a:buChar char="●"/>
            </a:pPr>
            <a:r>
              <a:rPr b="1" lang="en" sz="2100"/>
              <a:t>We need a majority to vote yes/no on 2 hot topics. </a:t>
            </a:r>
            <a:endParaRPr b="1" sz="2100"/>
          </a:p>
          <a:p>
            <a:pPr indent="-361950" lvl="0" marL="457200" rtl="0" algn="l">
              <a:spcBef>
                <a:spcPts val="1200"/>
              </a:spcBef>
              <a:spcAft>
                <a:spcPts val="0"/>
              </a:spcAft>
              <a:buSzPts val="2100"/>
              <a:buChar char="●"/>
            </a:pPr>
            <a:r>
              <a:rPr b="1" lang="en" sz="2100"/>
              <a:t>Change in member classes</a:t>
            </a:r>
            <a:endParaRPr b="1" sz="2100"/>
          </a:p>
          <a:p>
            <a:pPr indent="-361950" lvl="0" marL="457200" rtl="0" algn="l">
              <a:spcBef>
                <a:spcPts val="1200"/>
              </a:spcBef>
              <a:spcAft>
                <a:spcPts val="1200"/>
              </a:spcAft>
              <a:buSzPts val="2100"/>
              <a:buChar char="●"/>
            </a:pPr>
            <a:r>
              <a:rPr b="1" lang="en" sz="2100"/>
              <a:t>Change in Board of Trustees</a:t>
            </a:r>
            <a:endParaRPr b="1" sz="2100"/>
          </a:p>
        </p:txBody>
      </p:sp>
      <p:sp>
        <p:nvSpPr>
          <p:cNvPr id="98" name="Google Shape;98;p19"/>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800"/>
              <a:t>Installation of New Officers</a:t>
            </a:r>
            <a:endParaRPr sz="1800"/>
          </a:p>
          <a:p>
            <a:pPr indent="-342900" lvl="1" marL="914400" rtl="0" algn="l">
              <a:spcBef>
                <a:spcPts val="1200"/>
              </a:spcBef>
              <a:spcAft>
                <a:spcPts val="0"/>
              </a:spcAft>
              <a:buSzPts val="1800"/>
              <a:buChar char="○"/>
            </a:pPr>
            <a:r>
              <a:rPr lang="en" sz="1800"/>
              <a:t>Jen Vierkant, President</a:t>
            </a:r>
            <a:endParaRPr sz="1800"/>
          </a:p>
          <a:p>
            <a:pPr indent="-342900" lvl="1" marL="914400" rtl="0" algn="l">
              <a:spcBef>
                <a:spcPts val="1200"/>
              </a:spcBef>
              <a:spcAft>
                <a:spcPts val="0"/>
              </a:spcAft>
              <a:buSzPts val="1800"/>
              <a:buChar char="○"/>
            </a:pPr>
            <a:r>
              <a:rPr lang="en" sz="1800"/>
              <a:t>Lee Wolfinberger, President-Elect</a:t>
            </a:r>
            <a:endParaRPr sz="1800"/>
          </a:p>
          <a:p>
            <a:pPr indent="-342900" lvl="0" marL="457200" rtl="0" algn="l">
              <a:spcBef>
                <a:spcPts val="1200"/>
              </a:spcBef>
              <a:spcAft>
                <a:spcPts val="0"/>
              </a:spcAft>
              <a:buSzPts val="1800"/>
              <a:buChar char="●"/>
            </a:pPr>
            <a:r>
              <a:rPr lang="en" sz="1800"/>
              <a:t>Continuing Officers</a:t>
            </a:r>
            <a:endParaRPr sz="1800"/>
          </a:p>
          <a:p>
            <a:pPr indent="-342900" lvl="1" marL="914400" rtl="0" algn="l">
              <a:spcBef>
                <a:spcPts val="1200"/>
              </a:spcBef>
              <a:spcAft>
                <a:spcPts val="0"/>
              </a:spcAft>
              <a:buSzPts val="1800"/>
              <a:buChar char="○"/>
            </a:pPr>
            <a:r>
              <a:rPr lang="en" sz="1800"/>
              <a:t>Cindy Nelson, Secretary</a:t>
            </a:r>
            <a:endParaRPr sz="1800"/>
          </a:p>
          <a:p>
            <a:pPr indent="-342900" lvl="1" marL="914400" rtl="0" algn="l">
              <a:spcBef>
                <a:spcPts val="1200"/>
              </a:spcBef>
              <a:spcAft>
                <a:spcPts val="1200"/>
              </a:spcAft>
              <a:buSzPts val="1800"/>
              <a:buChar char="○"/>
            </a:pPr>
            <a:r>
              <a:rPr lang="en" sz="1800"/>
              <a:t>Sandra-Thorpe-Vazquez</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steps</a:t>
            </a:r>
            <a:endParaRPr/>
          </a:p>
        </p:txBody>
      </p:sp>
      <p:sp>
        <p:nvSpPr>
          <p:cNvPr id="104" name="Google Shape;104;p20"/>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a:t>Ballot</a:t>
            </a:r>
            <a:endParaRPr b="1" sz="2100">
              <a:solidFill>
                <a:schemeClr val="dk1"/>
              </a:solidFill>
            </a:endParaRPr>
          </a:p>
          <a:p>
            <a:pPr indent="0" lvl="0" marL="0" rtl="0" algn="l">
              <a:spcBef>
                <a:spcPts val="0"/>
              </a:spcBef>
              <a:spcAft>
                <a:spcPts val="0"/>
              </a:spcAft>
              <a:buNone/>
            </a:pPr>
            <a:r>
              <a:rPr lang="en" sz="1600"/>
              <a:t>Our officers will receive ballots, talley results and inform members via email of the results of the member class potential change and the Board of Trustee potential changes. </a:t>
            </a:r>
            <a:endParaRPr sz="1600"/>
          </a:p>
          <a:p>
            <a:pPr indent="0" lvl="0" marL="0" rtl="0" algn="l">
              <a:spcBef>
                <a:spcPts val="1600"/>
              </a:spcBef>
              <a:spcAft>
                <a:spcPts val="0"/>
              </a:spcAft>
              <a:buNone/>
            </a:pPr>
            <a:r>
              <a:rPr b="1" lang="en" sz="2100"/>
              <a:t>New Officers</a:t>
            </a:r>
            <a:endParaRPr b="1" sz="2100">
              <a:solidFill>
                <a:schemeClr val="dk1"/>
              </a:solidFill>
            </a:endParaRPr>
          </a:p>
          <a:p>
            <a:pPr indent="0" lvl="0" marL="0" rtl="0" algn="l">
              <a:spcBef>
                <a:spcPts val="0"/>
              </a:spcBef>
              <a:spcAft>
                <a:spcPts val="0"/>
              </a:spcAft>
              <a:buNone/>
            </a:pPr>
            <a:r>
              <a:rPr lang="en" sz="1600"/>
              <a:t>Take office immediately</a:t>
            </a:r>
            <a:endParaRPr sz="1600"/>
          </a:p>
          <a:p>
            <a:pPr indent="0" lvl="0" marL="0" rtl="0" algn="l">
              <a:spcBef>
                <a:spcPts val="1600"/>
              </a:spcBef>
              <a:spcAft>
                <a:spcPts val="0"/>
              </a:spcAft>
              <a:buNone/>
            </a:pPr>
            <a:r>
              <a:rPr b="1" lang="en" sz="2100"/>
              <a:t>Next events</a:t>
            </a:r>
            <a:endParaRPr b="1" sz="2100">
              <a:solidFill>
                <a:schemeClr val="dk1"/>
              </a:solidFill>
            </a:endParaRPr>
          </a:p>
          <a:p>
            <a:pPr indent="0" lvl="0" marL="0" rtl="0" algn="l">
              <a:spcBef>
                <a:spcPts val="0"/>
              </a:spcBef>
              <a:spcAft>
                <a:spcPts val="0"/>
              </a:spcAft>
              <a:buNone/>
            </a:pPr>
            <a:r>
              <a:rPr lang="en" sz="1600"/>
              <a:t>Semi-annual officers meeting</a:t>
            </a:r>
            <a:endParaRPr sz="1600"/>
          </a:p>
          <a:p>
            <a:pPr indent="0" lvl="0" marL="0" rtl="0" algn="l">
              <a:spcBef>
                <a:spcPts val="1200"/>
              </a:spcBef>
              <a:spcAft>
                <a:spcPts val="0"/>
              </a:spcAft>
              <a:buNone/>
            </a:pPr>
            <a:r>
              <a:rPr lang="en" sz="1600"/>
              <a:t>Next Educational Event</a:t>
            </a:r>
            <a:endParaRPr sz="1600"/>
          </a:p>
          <a:p>
            <a:pPr indent="0" lvl="0" marL="0" rtl="0" algn="l">
              <a:spcBef>
                <a:spcPts val="1200"/>
              </a:spcBef>
              <a:spcAft>
                <a:spcPts val="1600"/>
              </a:spcAft>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265500" y="1065700"/>
            <a:ext cx="4045200" cy="304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Our Annual Educational Conference coming next!</a:t>
            </a:r>
            <a:endParaRPr/>
          </a:p>
        </p:txBody>
      </p:sp>
      <p:sp>
        <p:nvSpPr>
          <p:cNvPr id="110" name="Google Shape;110;p21"/>
          <p:cNvSpPr txBox="1"/>
          <p:nvPr>
            <p:ph idx="2" type="body"/>
          </p:nvPr>
        </p:nvSpPr>
        <p:spPr>
          <a:xfrm>
            <a:off x="4939500" y="241725"/>
            <a:ext cx="3837000" cy="4539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45818E"/>
                </a:solidFill>
                <a:latin typeface="Arial"/>
                <a:ea typeface="Arial"/>
                <a:cs typeface="Arial"/>
                <a:sym typeface="Arial"/>
              </a:rPr>
              <a:t>09:00-09:45 </a:t>
            </a:r>
            <a:endParaRPr b="1">
              <a:solidFill>
                <a:srgbClr val="45818E"/>
              </a:solidFill>
              <a:latin typeface="Arial"/>
              <a:ea typeface="Arial"/>
              <a:cs typeface="Arial"/>
              <a:sym typeface="Arial"/>
            </a:endParaRPr>
          </a:p>
          <a:p>
            <a:pPr indent="0" lvl="0" marL="0" rtl="0" algn="l">
              <a:spcBef>
                <a:spcPts val="1600"/>
              </a:spcBef>
              <a:spcAft>
                <a:spcPts val="0"/>
              </a:spcAft>
              <a:buNone/>
            </a:pPr>
            <a:r>
              <a:rPr b="1" lang="en">
                <a:solidFill>
                  <a:srgbClr val="45818E"/>
                </a:solidFill>
                <a:latin typeface="Arial"/>
                <a:ea typeface="Arial"/>
                <a:cs typeface="Arial"/>
                <a:sym typeface="Arial"/>
              </a:rPr>
              <a:t>Lee Wolfinbarger, R. EEG T., CLTM</a:t>
            </a:r>
            <a:endParaRPr b="1">
              <a:solidFill>
                <a:srgbClr val="45818E"/>
              </a:solidFill>
              <a:latin typeface="Arial"/>
              <a:ea typeface="Arial"/>
              <a:cs typeface="Arial"/>
              <a:sym typeface="Arial"/>
            </a:endParaRPr>
          </a:p>
          <a:p>
            <a:pPr indent="0" lvl="0" marL="0" rtl="0" algn="l">
              <a:spcBef>
                <a:spcPts val="1600"/>
              </a:spcBef>
              <a:spcAft>
                <a:spcPts val="0"/>
              </a:spcAft>
              <a:buClr>
                <a:schemeClr val="dk1"/>
              </a:buClr>
              <a:buSzPts val="1100"/>
              <a:buFont typeface="Arial"/>
              <a:buNone/>
            </a:pPr>
            <a:r>
              <a:rPr b="1" lang="en">
                <a:solidFill>
                  <a:srgbClr val="45818E"/>
                </a:solidFill>
                <a:latin typeface="Arial"/>
                <a:ea typeface="Arial"/>
                <a:cs typeface="Arial"/>
                <a:sym typeface="Arial"/>
              </a:rPr>
              <a:t>ICU EEG</a:t>
            </a:r>
            <a:endParaRPr b="1">
              <a:solidFill>
                <a:srgbClr val="45818E"/>
              </a:solidFill>
              <a:latin typeface="Arial"/>
              <a:ea typeface="Arial"/>
              <a:cs typeface="Arial"/>
              <a:sym typeface="Arial"/>
            </a:endParaRPr>
          </a:p>
          <a:p>
            <a:pPr indent="0" lvl="0" marL="0" rtl="0" algn="l">
              <a:spcBef>
                <a:spcPts val="1600"/>
              </a:spcBef>
              <a:spcAft>
                <a:spcPts val="0"/>
              </a:spcAft>
              <a:buClr>
                <a:schemeClr val="dk1"/>
              </a:buClr>
              <a:buSzPts val="1100"/>
              <a:buFont typeface="Arial"/>
              <a:buNone/>
            </a:pPr>
            <a:r>
              <a:rPr b="1" lang="en">
                <a:solidFill>
                  <a:srgbClr val="45818E"/>
                </a:solidFill>
                <a:latin typeface="Arial"/>
                <a:ea typeface="Arial"/>
                <a:cs typeface="Arial"/>
                <a:sym typeface="Arial"/>
              </a:rPr>
              <a:t>10:00-10:45 Jennifer Vierkant, R.EEG/EPT., CLTM, RPSGT	Pediatric &amp; Neonate EEG</a:t>
            </a:r>
            <a:endParaRPr b="1">
              <a:solidFill>
                <a:srgbClr val="45818E"/>
              </a:solidFill>
              <a:latin typeface="Arial"/>
              <a:ea typeface="Arial"/>
              <a:cs typeface="Arial"/>
              <a:sym typeface="Arial"/>
            </a:endParaRPr>
          </a:p>
          <a:p>
            <a:pPr indent="0" lvl="0" marL="0" rtl="0" algn="l">
              <a:spcBef>
                <a:spcPts val="1600"/>
              </a:spcBef>
              <a:spcAft>
                <a:spcPts val="0"/>
              </a:spcAft>
              <a:buClr>
                <a:schemeClr val="dk1"/>
              </a:buClr>
              <a:buSzPts val="1100"/>
              <a:buFont typeface="Arial"/>
              <a:buNone/>
            </a:pPr>
            <a:r>
              <a:rPr b="1" lang="en">
                <a:solidFill>
                  <a:srgbClr val="45818E"/>
                </a:solidFill>
                <a:latin typeface="Arial"/>
                <a:ea typeface="Arial"/>
                <a:cs typeface="Arial"/>
                <a:sym typeface="Arial"/>
              </a:rPr>
              <a:t>11:00-11:45 Andrew Reeves, MD							NCV &amp; EMG</a:t>
            </a:r>
            <a:endParaRPr b="1">
              <a:solidFill>
                <a:srgbClr val="45818E"/>
              </a:solidFill>
              <a:latin typeface="Arial"/>
              <a:ea typeface="Arial"/>
              <a:cs typeface="Arial"/>
              <a:sym typeface="Arial"/>
            </a:endParaRPr>
          </a:p>
          <a:p>
            <a:pPr indent="0" lvl="0" marL="0" rtl="0" algn="l">
              <a:spcBef>
                <a:spcPts val="1600"/>
              </a:spcBef>
              <a:spcAft>
                <a:spcPts val="1600"/>
              </a:spcAft>
              <a:buNone/>
            </a:pPr>
            <a:r>
              <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