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3" r:id="rId2"/>
    <p:sldId id="258" r:id="rId3"/>
    <p:sldId id="325" r:id="rId4"/>
    <p:sldId id="260" r:id="rId5"/>
    <p:sldId id="259" r:id="rId6"/>
    <p:sldId id="272" r:id="rId7"/>
    <p:sldId id="320" r:id="rId8"/>
    <p:sldId id="273" r:id="rId9"/>
    <p:sldId id="271" r:id="rId10"/>
    <p:sldId id="274" r:id="rId11"/>
    <p:sldId id="275" r:id="rId12"/>
    <p:sldId id="324" r:id="rId13"/>
    <p:sldId id="321" r:id="rId14"/>
    <p:sldId id="261" r:id="rId15"/>
    <p:sldId id="292" r:id="rId16"/>
    <p:sldId id="279" r:id="rId17"/>
    <p:sldId id="281" r:id="rId18"/>
    <p:sldId id="277" r:id="rId19"/>
    <p:sldId id="278" r:id="rId20"/>
    <p:sldId id="283" r:id="rId21"/>
    <p:sldId id="294" r:id="rId22"/>
    <p:sldId id="284" r:id="rId23"/>
    <p:sldId id="285" r:id="rId24"/>
    <p:sldId id="286" r:id="rId25"/>
    <p:sldId id="288" r:id="rId26"/>
    <p:sldId id="290" r:id="rId27"/>
    <p:sldId id="323" r:id="rId28"/>
    <p:sldId id="326" r:id="rId29"/>
    <p:sldId id="334" r:id="rId30"/>
    <p:sldId id="332" r:id="rId31"/>
    <p:sldId id="306" r:id="rId32"/>
    <p:sldId id="296" r:id="rId33"/>
    <p:sldId id="297" r:id="rId34"/>
    <p:sldId id="298" r:id="rId35"/>
    <p:sldId id="300" r:id="rId36"/>
    <p:sldId id="302" r:id="rId37"/>
    <p:sldId id="303" r:id="rId38"/>
    <p:sldId id="304" r:id="rId39"/>
    <p:sldId id="329" r:id="rId40"/>
    <p:sldId id="327" r:id="rId41"/>
    <p:sldId id="328" r:id="rId42"/>
    <p:sldId id="305" r:id="rId43"/>
    <p:sldId id="307" r:id="rId44"/>
    <p:sldId id="309" r:id="rId45"/>
    <p:sldId id="311" r:id="rId46"/>
    <p:sldId id="312" r:id="rId47"/>
    <p:sldId id="313" r:id="rId48"/>
    <p:sldId id="314" r:id="rId49"/>
    <p:sldId id="315" r:id="rId50"/>
    <p:sldId id="336" r:id="rId51"/>
    <p:sldId id="335" r:id="rId52"/>
    <p:sldId id="337" r:id="rId53"/>
    <p:sldId id="338" r:id="rId54"/>
    <p:sldId id="339" r:id="rId55"/>
    <p:sldId id="343" r:id="rId56"/>
    <p:sldId id="340" r:id="rId57"/>
    <p:sldId id="341" r:id="rId58"/>
    <p:sldId id="342" r:id="rId59"/>
    <p:sldId id="333" r:id="rId60"/>
    <p:sldId id="264" r:id="rId6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6">
          <p15:clr>
            <a:srgbClr val="A4A3A4"/>
          </p15:clr>
        </p15:guide>
        <p15:guide id="2" pos="3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59FD3"/>
    <a:srgbClr val="929496"/>
    <a:srgbClr val="59A0D6"/>
    <a:srgbClr val="489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4" autoAdjust="0"/>
    <p:restoredTop sz="94625" autoAdjust="0"/>
  </p:normalViewPr>
  <p:slideViewPr>
    <p:cSldViewPr snapToGrid="0" snapToObjects="1">
      <p:cViewPr varScale="1">
        <p:scale>
          <a:sx n="108" d="100"/>
          <a:sy n="108" d="100"/>
        </p:scale>
        <p:origin x="1458" y="108"/>
      </p:cViewPr>
      <p:guideLst>
        <p:guide orient="horz" pos="1166"/>
        <p:guide pos="3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2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6B716ED-51F4-0A42-983E-6CB19373100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CC8B7F8-5A97-2847-9CE3-1FCAAE4F1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50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94F36AF-57F1-BC49-B290-B032D2AA7CB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4E2665-5DD4-E942-8369-0B22B0AE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5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192"/>
            <a:ext cx="9144000" cy="532180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940" y="1541268"/>
            <a:ext cx="9144000" cy="0"/>
          </a:xfrm>
          <a:prstGeom prst="line">
            <a:avLst/>
          </a:prstGeom>
          <a:ln w="63500">
            <a:solidFill>
              <a:srgbClr val="59A0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790517" y="3416299"/>
            <a:ext cx="3977563" cy="23241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Segoe UI Semibold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9" y="566837"/>
            <a:ext cx="3401601" cy="492941"/>
          </a:xfrm>
          <a:prstGeom prst="rect">
            <a:avLst/>
          </a:prstGeom>
        </p:spPr>
      </p:pic>
      <p:pic>
        <p:nvPicPr>
          <p:cNvPr id="4" name="Picture 3"/>
          <p:cNvPicPr preferRelativeResize="0"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9" y="368481"/>
            <a:ext cx="4488893" cy="7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4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2A37C-2D9C-4ACD-AB7D-1917CEF0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874B-2B0C-4C16-9EEA-AF199B90B7A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7A8359-15A6-4255-8231-05FD1D26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92E54-28AA-4B40-8C60-CA3E8C64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5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71855" y="1468663"/>
            <a:ext cx="8564881" cy="4685232"/>
          </a:xfrm>
          <a:prstGeom prst="rect">
            <a:avLst/>
          </a:prstGeom>
        </p:spPr>
        <p:txBody>
          <a:bodyPr lIns="0">
            <a:normAutofit/>
          </a:bodyPr>
          <a:lstStyle>
            <a:lvl1pPr marL="346075" indent="-244475">
              <a:buClr>
                <a:schemeClr val="accent1"/>
              </a:buClr>
              <a:defRPr sz="3200">
                <a:latin typeface="+mn-lt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bulleted text block</a:t>
            </a:r>
          </a:p>
          <a:p>
            <a:pPr lvl="0"/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9327" y="6486715"/>
            <a:ext cx="777319" cy="365125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Calibri" pitchFamily="34" charset="0"/>
                <a:cs typeface="Calibri" pitchFamily="34" charset="0"/>
              </a:defRPr>
            </a:lvl1pPr>
          </a:lstStyle>
          <a:p>
            <a:fld id="{0B454402-1050-DD4D-8113-F1BC161B59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79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96240" y="1355064"/>
            <a:ext cx="8432878" cy="49075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257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0107" y="1478403"/>
            <a:ext cx="3549101" cy="4693920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920968" y="1489036"/>
            <a:ext cx="3549101" cy="4693920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5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38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9887" y="1513140"/>
            <a:ext cx="3068348" cy="504225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043588" y="1513140"/>
            <a:ext cx="4899831" cy="4744720"/>
          </a:xfrm>
          <a:prstGeom prst="rect">
            <a:avLst/>
          </a:prstGeom>
        </p:spPr>
        <p:txBody>
          <a:bodyPr>
            <a:normAutofit/>
          </a:bodyPr>
          <a:lstStyle>
            <a:lvl1pPr indent="-182880">
              <a:defRPr sz="2800">
                <a:latin typeface="+mn-lt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bulleted text block</a:t>
            </a:r>
          </a:p>
          <a:p>
            <a:pPr lvl="0"/>
            <a:endParaRPr lang="en-US" dirty="0"/>
          </a:p>
        </p:txBody>
      </p:sp>
      <p:sp>
        <p:nvSpPr>
          <p:cNvPr id="6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41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/>
          <p:cNvSpPr>
            <a:spLocks noGrp="1"/>
          </p:cNvSpPr>
          <p:nvPr>
            <p:ph type="chart" sz="quarter" idx="13" hasCustomPrompt="1"/>
          </p:nvPr>
        </p:nvSpPr>
        <p:spPr>
          <a:xfrm>
            <a:off x="1312286" y="1581726"/>
            <a:ext cx="6836033" cy="4270434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4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825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6731" y="1461097"/>
            <a:ext cx="7494630" cy="18267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+mn-lt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master text block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46731" y="3474720"/>
            <a:ext cx="7494630" cy="2621280"/>
          </a:xfrm>
          <a:prstGeom prst="rect">
            <a:avLst/>
          </a:prstGeom>
        </p:spPr>
        <p:txBody>
          <a:bodyPr>
            <a:normAutofit/>
          </a:bodyPr>
          <a:lstStyle>
            <a:lvl1pPr indent="-182880">
              <a:defRPr sz="2000" b="0" i="0">
                <a:latin typeface="+mn-lt"/>
                <a:cs typeface="Calibri" pitchFamily="34" charset="0"/>
              </a:defRPr>
            </a:lvl1pPr>
          </a:lstStyle>
          <a:p>
            <a:pPr lvl="0"/>
            <a:r>
              <a:rPr lang="en-US" dirty="0"/>
              <a:t>Click to edit bulleted text block</a:t>
            </a:r>
          </a:p>
          <a:p>
            <a:pPr lvl="0"/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9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0871-3787-4D1C-8515-6E1B0BF0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C2139-95E8-4593-9268-CE96F457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874B-2B0C-4C16-9EEA-AF199B90B7A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2B6AA-3BD4-4014-BF90-A70384B1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181CE-0559-443A-BC79-DB6BFBC5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2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00F7-D95B-46D1-9037-F13C017E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7AFBC-AA8F-44C8-A28F-BEDF13178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0E0A7-289B-4FCC-9BEB-AAFAE733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874B-2B0C-4C16-9EEA-AF199B90B7A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E520E-FBD6-4A3D-859B-90694E4A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BC7A1-B7E0-4E27-A5A3-6B12189A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9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 userDrawn="1"/>
        </p:nvSpPr>
        <p:spPr>
          <a:xfrm>
            <a:off x="19327" y="6486715"/>
            <a:ext cx="7773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Avenir LT Std 65 Medium"/>
                <a:ea typeface="+mn-ea"/>
                <a:cs typeface="Avenir LT Std 65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454402-1050-DD4D-8113-F1BC161B592E}" type="slidenum">
              <a:rPr lang="en-US" smtClean="0">
                <a:latin typeface="Calibri" pitchFamily="34" charset="0"/>
                <a:cs typeface="Calibri" pitchFamily="34" charset="0"/>
              </a:rPr>
              <a:pPr/>
              <a:t>‹#›</a:t>
            </a:fld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79984" y="1464932"/>
            <a:ext cx="8540732" cy="480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" y="0"/>
            <a:ext cx="2042160" cy="118872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-1940" y="1214312"/>
            <a:ext cx="9144000" cy="0"/>
          </a:xfrm>
          <a:prstGeom prst="line">
            <a:avLst/>
          </a:prstGeom>
          <a:ln w="63500">
            <a:solidFill>
              <a:srgbClr val="59A0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249680" y="132398"/>
            <a:ext cx="7833360" cy="103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46" y="6378291"/>
            <a:ext cx="5981168" cy="3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7" r:id="rId2"/>
    <p:sldLayoutId id="2147483663" r:id="rId3"/>
    <p:sldLayoutId id="2147483660" r:id="rId4"/>
    <p:sldLayoutId id="2147483661" r:id="rId5"/>
    <p:sldLayoutId id="2147483649" r:id="rId6"/>
    <p:sldLayoutId id="2147483662" r:id="rId7"/>
    <p:sldLayoutId id="2147483666" r:id="rId8"/>
    <p:sldLayoutId id="2147483667" r:id="rId9"/>
    <p:sldLayoutId id="2147483668" r:id="rId10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Segoe UI Semibold" pitchFamily="34" charset="0"/>
          <a:ea typeface="+mj-ea"/>
          <a:cs typeface="+mj-cs"/>
        </a:defRPr>
      </a:lvl1pPr>
    </p:titleStyle>
    <p:bodyStyle>
      <a:lvl1pPr marL="284163" indent="-284163" algn="l" defTabSz="457200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SzPct val="11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253" y="2701924"/>
            <a:ext cx="5042517" cy="2324102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EMG Studies</a:t>
            </a:r>
            <a:br>
              <a:rPr lang="en-US" dirty="0"/>
            </a:br>
            <a:r>
              <a:rPr lang="en-US" dirty="0"/>
              <a:t>    …because, why not?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08F34-558C-4558-BE27-4D97E3F566F7}"/>
              </a:ext>
            </a:extLst>
          </p:cNvPr>
          <p:cNvSpPr txBox="1"/>
          <p:nvPr/>
        </p:nvSpPr>
        <p:spPr>
          <a:xfrm>
            <a:off x="4303413" y="4540389"/>
            <a:ext cx="454721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Andrew L. Reeves, M.D.</a:t>
            </a:r>
          </a:p>
          <a:p>
            <a:r>
              <a:rPr lang="en-US" dirty="0"/>
              <a:t>	Neurology</a:t>
            </a:r>
          </a:p>
          <a:p>
            <a:r>
              <a:rPr lang="en-US" dirty="0"/>
              <a:t>	Director of Medical Affairs</a:t>
            </a:r>
          </a:p>
          <a:p>
            <a:r>
              <a:rPr lang="en-US" dirty="0"/>
              <a:t>	Galactic Overlord</a:t>
            </a:r>
          </a:p>
        </p:txBody>
      </p:sp>
    </p:spTree>
    <p:extLst>
      <p:ext uri="{BB962C8B-B14F-4D97-AF65-F5344CB8AC3E}">
        <p14:creationId xmlns:p14="http://schemas.microsoft.com/office/powerpoint/2010/main" val="232216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1BB-C461-4E67-BC1D-15B40A45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 a recording electrode into muscle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D5D6AA6-8E91-42B6-9F52-EAE2BE7F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2361010"/>
            <a:ext cx="4194584" cy="329326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Laptop">
                <a:extLst>
                  <a:ext uri="{FF2B5EF4-FFF2-40B4-BE49-F238E27FC236}">
                    <a16:creationId xmlns:a16="http://schemas.microsoft.com/office/drawing/2014/main" id="{F5E2210E-0200-4C69-9BF1-F4FC2A9712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02403" y="3470932"/>
              <a:ext cx="2311442" cy="15766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1442" cy="1576646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896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Laptop">
                <a:extLst>
                  <a:ext uri="{FF2B5EF4-FFF2-40B4-BE49-F238E27FC236}">
                    <a16:creationId xmlns:a16="http://schemas.microsoft.com/office/drawing/2014/main" id="{F5E2210E-0200-4C69-9BF1-F4FC2A9712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2403" y="3470932"/>
                <a:ext cx="2311442" cy="1576646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5A96B0A-358D-4714-B261-A07854041AC1}"/>
              </a:ext>
            </a:extLst>
          </p:cNvPr>
          <p:cNvGrpSpPr/>
          <p:nvPr/>
        </p:nvGrpSpPr>
        <p:grpSpPr>
          <a:xfrm>
            <a:off x="4290216" y="3460939"/>
            <a:ext cx="2634367" cy="1472306"/>
            <a:chOff x="5720288" y="3471586"/>
            <a:chExt cx="3512489" cy="19630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F8019B-FBEE-42B7-B4A1-F41D51A996C0}"/>
                </a:ext>
              </a:extLst>
            </p:cNvPr>
            <p:cNvGrpSpPr/>
            <p:nvPr/>
          </p:nvGrpSpPr>
          <p:grpSpPr>
            <a:xfrm>
              <a:off x="5720288" y="3759106"/>
              <a:ext cx="1972075" cy="961420"/>
              <a:chOff x="8069802" y="3239105"/>
              <a:chExt cx="1972075" cy="961420"/>
            </a:xfrm>
          </p:grpSpPr>
          <p:sp>
            <p:nvSpPr>
              <p:cNvPr id="7" name="Flowchart: Magnetic Disk 6">
                <a:extLst>
                  <a:ext uri="{FF2B5EF4-FFF2-40B4-BE49-F238E27FC236}">
                    <a16:creationId xmlns:a16="http://schemas.microsoft.com/office/drawing/2014/main" id="{97F15BCF-DA28-4932-8924-A1EE02E0300B}"/>
                  </a:ext>
                </a:extLst>
              </p:cNvPr>
              <p:cNvSpPr/>
              <p:nvPr/>
            </p:nvSpPr>
            <p:spPr>
              <a:xfrm rot="3473300">
                <a:off x="9118599" y="2750833"/>
                <a:ext cx="435006" cy="1411550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B8D39FB-1C2C-409E-ACE8-B8D10DDA7D3A}"/>
                  </a:ext>
                </a:extLst>
              </p:cNvPr>
              <p:cNvCxnSpPr/>
              <p:nvPr/>
            </p:nvCxnSpPr>
            <p:spPr>
              <a:xfrm flipV="1">
                <a:off x="8069802" y="3648722"/>
                <a:ext cx="985421" cy="551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9C20542-0F08-4D31-AA46-B33DE368B60B}"/>
                </a:ext>
              </a:extLst>
            </p:cNvPr>
            <p:cNvSpPr/>
            <p:nvPr/>
          </p:nvSpPr>
          <p:spPr>
            <a:xfrm>
              <a:off x="7412854" y="3471586"/>
              <a:ext cx="1819923" cy="1810628"/>
            </a:xfrm>
            <a:custGeom>
              <a:avLst/>
              <a:gdLst>
                <a:gd name="connsiteX0" fmla="*/ 0 w 1819923"/>
                <a:gd name="connsiteY0" fmla="*/ 123870 h 1810628"/>
                <a:gd name="connsiteX1" fmla="*/ 284086 w 1819923"/>
                <a:gd name="connsiteY1" fmla="*/ 8461 h 1810628"/>
                <a:gd name="connsiteX2" fmla="*/ 816746 w 1819923"/>
                <a:gd name="connsiteY2" fmla="*/ 328057 h 1810628"/>
                <a:gd name="connsiteX3" fmla="*/ 1331651 w 1819923"/>
                <a:gd name="connsiteY3" fmla="*/ 1340111 h 1810628"/>
                <a:gd name="connsiteX4" fmla="*/ 1819923 w 1819923"/>
                <a:gd name="connsiteY4" fmla="*/ 1810628 h 18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923" h="1810628">
                  <a:moveTo>
                    <a:pt x="0" y="123870"/>
                  </a:moveTo>
                  <a:cubicBezTo>
                    <a:pt x="73981" y="49150"/>
                    <a:pt x="147962" y="-25570"/>
                    <a:pt x="284086" y="8461"/>
                  </a:cubicBezTo>
                  <a:cubicBezTo>
                    <a:pt x="420210" y="42492"/>
                    <a:pt x="642152" y="106115"/>
                    <a:pt x="816746" y="328057"/>
                  </a:cubicBezTo>
                  <a:cubicBezTo>
                    <a:pt x="991340" y="549999"/>
                    <a:pt x="1164455" y="1093016"/>
                    <a:pt x="1331651" y="1340111"/>
                  </a:cubicBezTo>
                  <a:cubicBezTo>
                    <a:pt x="1498847" y="1587206"/>
                    <a:pt x="1735585" y="1733688"/>
                    <a:pt x="1819923" y="18106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BEA8DF-01D0-43D6-91DA-A8E892CF2DD9}"/>
                </a:ext>
              </a:extLst>
            </p:cNvPr>
            <p:cNvSpPr/>
            <p:nvPr/>
          </p:nvSpPr>
          <p:spPr>
            <a:xfrm>
              <a:off x="7342926" y="3624032"/>
              <a:ext cx="1819923" cy="1810628"/>
            </a:xfrm>
            <a:custGeom>
              <a:avLst/>
              <a:gdLst>
                <a:gd name="connsiteX0" fmla="*/ 0 w 1819923"/>
                <a:gd name="connsiteY0" fmla="*/ 123870 h 1810628"/>
                <a:gd name="connsiteX1" fmla="*/ 284086 w 1819923"/>
                <a:gd name="connsiteY1" fmla="*/ 8461 h 1810628"/>
                <a:gd name="connsiteX2" fmla="*/ 816746 w 1819923"/>
                <a:gd name="connsiteY2" fmla="*/ 328057 h 1810628"/>
                <a:gd name="connsiteX3" fmla="*/ 1331651 w 1819923"/>
                <a:gd name="connsiteY3" fmla="*/ 1340111 h 1810628"/>
                <a:gd name="connsiteX4" fmla="*/ 1819923 w 1819923"/>
                <a:gd name="connsiteY4" fmla="*/ 1810628 h 18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923" h="1810628">
                  <a:moveTo>
                    <a:pt x="0" y="123870"/>
                  </a:moveTo>
                  <a:cubicBezTo>
                    <a:pt x="73981" y="49150"/>
                    <a:pt x="147962" y="-25570"/>
                    <a:pt x="284086" y="8461"/>
                  </a:cubicBezTo>
                  <a:cubicBezTo>
                    <a:pt x="420210" y="42492"/>
                    <a:pt x="642152" y="106115"/>
                    <a:pt x="816746" y="328057"/>
                  </a:cubicBezTo>
                  <a:cubicBezTo>
                    <a:pt x="991340" y="549999"/>
                    <a:pt x="1164455" y="1093016"/>
                    <a:pt x="1331651" y="1340111"/>
                  </a:cubicBezTo>
                  <a:cubicBezTo>
                    <a:pt x="1498847" y="1587206"/>
                    <a:pt x="1735585" y="1733688"/>
                    <a:pt x="1819923" y="18106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7C2C4-E0B3-4ED1-B30D-7B08C87BB29E}"/>
              </a:ext>
            </a:extLst>
          </p:cNvPr>
          <p:cNvSpPr/>
          <p:nvPr/>
        </p:nvSpPr>
        <p:spPr>
          <a:xfrm>
            <a:off x="7325668" y="3906730"/>
            <a:ext cx="1110686" cy="617645"/>
          </a:xfrm>
          <a:custGeom>
            <a:avLst/>
            <a:gdLst>
              <a:gd name="connsiteX0" fmla="*/ 0 w 2894120"/>
              <a:gd name="connsiteY0" fmla="*/ 1020411 h 1854919"/>
              <a:gd name="connsiteX1" fmla="*/ 523782 w 2894120"/>
              <a:gd name="connsiteY1" fmla="*/ 319075 h 1854919"/>
              <a:gd name="connsiteX2" fmla="*/ 1003176 w 2894120"/>
              <a:gd name="connsiteY2" fmla="*/ 17234 h 1854919"/>
              <a:gd name="connsiteX3" fmla="*/ 1393794 w 2894120"/>
              <a:gd name="connsiteY3" fmla="*/ 798469 h 1854919"/>
              <a:gd name="connsiteX4" fmla="*/ 1660124 w 2894120"/>
              <a:gd name="connsiteY4" fmla="*/ 1854912 h 1854919"/>
              <a:gd name="connsiteX5" fmla="*/ 1997476 w 2894120"/>
              <a:gd name="connsiteY5" fmla="*/ 816225 h 1854919"/>
              <a:gd name="connsiteX6" fmla="*/ 2894120 w 2894120"/>
              <a:gd name="connsiteY6" fmla="*/ 771836 h 185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4120" h="1854919">
                <a:moveTo>
                  <a:pt x="0" y="1020411"/>
                </a:moveTo>
                <a:cubicBezTo>
                  <a:pt x="178293" y="753341"/>
                  <a:pt x="356586" y="486271"/>
                  <a:pt x="523782" y="319075"/>
                </a:cubicBezTo>
                <a:cubicBezTo>
                  <a:pt x="690978" y="151879"/>
                  <a:pt x="858174" y="-62665"/>
                  <a:pt x="1003176" y="17234"/>
                </a:cubicBezTo>
                <a:cubicBezTo>
                  <a:pt x="1148178" y="97133"/>
                  <a:pt x="1284303" y="492189"/>
                  <a:pt x="1393794" y="798469"/>
                </a:cubicBezTo>
                <a:cubicBezTo>
                  <a:pt x="1503285" y="1104749"/>
                  <a:pt x="1559510" y="1851953"/>
                  <a:pt x="1660124" y="1854912"/>
                </a:cubicBezTo>
                <a:cubicBezTo>
                  <a:pt x="1760738" y="1857871"/>
                  <a:pt x="1791810" y="996738"/>
                  <a:pt x="1997476" y="816225"/>
                </a:cubicBezTo>
                <a:cubicBezTo>
                  <a:pt x="2203142" y="635712"/>
                  <a:pt x="2756516" y="782193"/>
                  <a:pt x="2894120" y="771836"/>
                </a:cubicBezTo>
              </a:path>
            </a:pathLst>
          </a:custGeom>
          <a:ln w="762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429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1B76-7303-464A-A61F-8D029C61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Gimme</a:t>
            </a:r>
            <a:r>
              <a:rPr lang="en-US" dirty="0"/>
              <a:t> a Break! </a:t>
            </a:r>
            <a:br>
              <a:rPr lang="en-US" dirty="0"/>
            </a:br>
            <a:r>
              <a:rPr lang="en-US" dirty="0"/>
              <a:t>			All of EMG in </a:t>
            </a:r>
            <a:r>
              <a:rPr lang="en-US" b="1" i="1" dirty="0">
                <a:solidFill>
                  <a:srgbClr val="FF0000"/>
                </a:solidFill>
              </a:rPr>
              <a:t>three slides</a:t>
            </a:r>
            <a:r>
              <a:rPr lang="en-US" i="1" dirty="0"/>
              <a:t>?!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D7CEAD-C7B7-4768-8B77-538A50560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69" y="2912269"/>
            <a:ext cx="2714625" cy="1335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86483-D976-44CF-80E8-42B799168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2" y="2246709"/>
            <a:ext cx="2714625" cy="1464469"/>
          </a:xfrm>
          <a:prstGeom prst="rect">
            <a:avLst/>
          </a:prstGeom>
        </p:spPr>
      </p:pic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6BB183C9-7E6B-467A-9E0E-6EF632E40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07" y="2989197"/>
            <a:ext cx="3271838" cy="171226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78DBE0-7042-42FB-946E-7F4C712CF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" y="2407673"/>
            <a:ext cx="3512440" cy="2368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F94111-2F4A-433C-9777-789BD16EEF3C}"/>
              </a:ext>
            </a:extLst>
          </p:cNvPr>
          <p:cNvSpPr txBox="1"/>
          <p:nvPr/>
        </p:nvSpPr>
        <p:spPr>
          <a:xfrm>
            <a:off x="896542" y="2218297"/>
            <a:ext cx="7679531" cy="27469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25" dirty="0"/>
              <a:t>It’s too simple, </a:t>
            </a:r>
          </a:p>
          <a:p>
            <a:pPr algn="ctr"/>
            <a:r>
              <a:rPr lang="en-US" sz="8625" dirty="0"/>
              <a:t>I know!</a:t>
            </a:r>
          </a:p>
        </p:txBody>
      </p:sp>
    </p:spTree>
    <p:extLst>
      <p:ext uri="{BB962C8B-B14F-4D97-AF65-F5344CB8AC3E}">
        <p14:creationId xmlns:p14="http://schemas.microsoft.com/office/powerpoint/2010/main" val="35441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2FF870-8761-45EF-B1FE-206F7C11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529595-74AD-46C4-8181-AE260C43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4CEC61-2663-4F49-8E09-D6A9652D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30910"/>
            <a:ext cx="3747135" cy="4996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0072A-DA37-43F9-A8C0-11C82433B2B7}"/>
              </a:ext>
            </a:extLst>
          </p:cNvPr>
          <p:cNvSpPr txBox="1"/>
          <p:nvPr/>
        </p:nvSpPr>
        <p:spPr>
          <a:xfrm>
            <a:off x="1082040" y="2875478"/>
            <a:ext cx="2636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https://www.amazon.com/50-Ways-Escape-Cruel-People/dp/0911203095</a:t>
            </a:r>
          </a:p>
        </p:txBody>
      </p:sp>
    </p:spTree>
    <p:extLst>
      <p:ext uri="{BB962C8B-B14F-4D97-AF65-F5344CB8AC3E}">
        <p14:creationId xmlns:p14="http://schemas.microsoft.com/office/powerpoint/2010/main" val="3046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1491B5E-A90C-43B2-9761-9FC9291C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 r="64976" b="31711"/>
          <a:stretch/>
        </p:blipFill>
        <p:spPr>
          <a:xfrm>
            <a:off x="1351626" y="1081350"/>
            <a:ext cx="6238783" cy="4695300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515D3C54-7483-4AFE-9B9B-94D65EB14EB3}"/>
              </a:ext>
            </a:extLst>
          </p:cNvPr>
          <p:cNvSpPr/>
          <p:nvPr/>
        </p:nvSpPr>
        <p:spPr>
          <a:xfrm>
            <a:off x="1340529" y="3429000"/>
            <a:ext cx="246356" cy="579268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5E2D2C01-F205-4664-9267-9729D85D6A53}"/>
              </a:ext>
            </a:extLst>
          </p:cNvPr>
          <p:cNvSpPr/>
          <p:nvPr/>
        </p:nvSpPr>
        <p:spPr>
          <a:xfrm rot="10800000">
            <a:off x="2307085" y="2444689"/>
            <a:ext cx="246356" cy="579268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209EE454-8FC4-4D6D-BE65-28E2FF042655}"/>
              </a:ext>
            </a:extLst>
          </p:cNvPr>
          <p:cNvSpPr/>
          <p:nvPr/>
        </p:nvSpPr>
        <p:spPr>
          <a:xfrm>
            <a:off x="3086101" y="2155055"/>
            <a:ext cx="246356" cy="579268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9594438-4F46-45A5-AE30-7D4A8867B568}"/>
              </a:ext>
            </a:extLst>
          </p:cNvPr>
          <p:cNvSpPr/>
          <p:nvPr/>
        </p:nvSpPr>
        <p:spPr>
          <a:xfrm>
            <a:off x="2863049" y="2109002"/>
            <a:ext cx="73241" cy="992080"/>
          </a:xfrm>
          <a:prstGeom prst="leftBrac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94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E9BAE-89DB-48F4-8B48-0FDC7D82F635}"/>
              </a:ext>
            </a:extLst>
          </p:cNvPr>
          <p:cNvSpPr txBox="1"/>
          <p:nvPr/>
        </p:nvSpPr>
        <p:spPr>
          <a:xfrm>
            <a:off x="907184" y="1349233"/>
            <a:ext cx="7589116" cy="4518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 </a:t>
            </a:r>
            <a:r>
              <a:rPr lang="en-US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right-handed line supervisor. Hx LBP, borderline diabetes  </a:t>
            </a:r>
          </a:p>
          <a:p>
            <a:pPr>
              <a:lnSpc>
                <a:spcPct val="107000"/>
              </a:lnSpc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~12 months both hands tingling, now a bit more “dead numb.”  Sometimes worse at night, sometimes during the day, too.</a:t>
            </a:r>
          </a:p>
          <a:p>
            <a:pPr>
              <a:lnSpc>
                <a:spcPct val="107000"/>
              </a:lnSpc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“Whole hand”</a:t>
            </a:r>
          </a:p>
          <a:p>
            <a:pPr>
              <a:lnSpc>
                <a:spcPct val="107000"/>
              </a:lnSpc>
            </a:pP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particular injury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BD569-E349-45A1-B012-8658734C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275031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ADE2E95-C327-41CF-B90A-3D0258992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9477" r="-2427" b="42044"/>
          <a:stretch/>
        </p:blipFill>
        <p:spPr>
          <a:xfrm>
            <a:off x="815225" y="1609634"/>
            <a:ext cx="7513550" cy="2865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CC46E-029C-4D62-AB13-C00F9EF5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Refresher</a:t>
            </a:r>
          </a:p>
        </p:txBody>
      </p:sp>
    </p:spTree>
    <p:extLst>
      <p:ext uri="{BB962C8B-B14F-4D97-AF65-F5344CB8AC3E}">
        <p14:creationId xmlns:p14="http://schemas.microsoft.com/office/powerpoint/2010/main" val="2296504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F01FA8-A9AC-48ED-AD59-0FA99A89B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036"/>
            <a:ext cx="9144000" cy="3895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FF71AE-223D-4A97-91C1-B92EC7229ED6}"/>
              </a:ext>
            </a:extLst>
          </p:cNvPr>
          <p:cNvSpPr txBox="1"/>
          <p:nvPr/>
        </p:nvSpPr>
        <p:spPr>
          <a:xfrm>
            <a:off x="3515557" y="3671343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chemeClr val="bg2">
                    <a:lumMod val="90000"/>
                  </a:schemeClr>
                </a:solidFill>
              </a:rPr>
              <a:t>Ulnar Motor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F455C-A8F5-4F95-A15A-2F1813BD7F04}"/>
              </a:ext>
            </a:extLst>
          </p:cNvPr>
          <p:cNvSpPr txBox="1"/>
          <p:nvPr/>
        </p:nvSpPr>
        <p:spPr>
          <a:xfrm>
            <a:off x="3203729" y="2494160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Motor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843CEB9-2575-45FC-9E53-E44C571019D4}"/>
              </a:ext>
            </a:extLst>
          </p:cNvPr>
          <p:cNvSpPr/>
          <p:nvPr/>
        </p:nvSpPr>
        <p:spPr>
          <a:xfrm>
            <a:off x="2749859" y="2401965"/>
            <a:ext cx="213064" cy="95878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8BE37DD-1B0A-4558-BA69-7727CA85618E}"/>
              </a:ext>
            </a:extLst>
          </p:cNvPr>
          <p:cNvSpPr/>
          <p:nvPr/>
        </p:nvSpPr>
        <p:spPr>
          <a:xfrm rot="16200000">
            <a:off x="359544" y="2062395"/>
            <a:ext cx="213064" cy="6858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B9581-A8CF-4569-BC53-A03FB0C12F7F}"/>
              </a:ext>
            </a:extLst>
          </p:cNvPr>
          <p:cNvSpPr txBox="1"/>
          <p:nvPr/>
        </p:nvSpPr>
        <p:spPr>
          <a:xfrm>
            <a:off x="253015" y="1809379"/>
            <a:ext cx="7989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FF00"/>
                </a:solidFill>
              </a:rPr>
              <a:t>DL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582420-2989-4CEA-A412-30DAB30961D8}"/>
              </a:ext>
            </a:extLst>
          </p:cNvPr>
          <p:cNvSpPr/>
          <p:nvPr/>
        </p:nvSpPr>
        <p:spPr>
          <a:xfrm>
            <a:off x="7193132" y="2746663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3AA0F-D102-4155-9A31-E9A98948CEB1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286395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A4D543D-F9FC-4151-A455-E557C722D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997"/>
            <a:ext cx="9144000" cy="390000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9559AF6-FFFD-4BFD-AB00-30F7D791FB4B}"/>
              </a:ext>
            </a:extLst>
          </p:cNvPr>
          <p:cNvSpPr/>
          <p:nvPr/>
        </p:nvSpPr>
        <p:spPr>
          <a:xfrm>
            <a:off x="7190912" y="2734878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B072A7-5FB6-4FE4-A414-3E0D96DAD2F1}"/>
              </a:ext>
            </a:extLst>
          </p:cNvPr>
          <p:cNvSpPr txBox="1"/>
          <p:nvPr/>
        </p:nvSpPr>
        <p:spPr>
          <a:xfrm>
            <a:off x="3163780" y="160195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Motor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FC48C49-C078-4884-A010-32DF8A995971}"/>
              </a:ext>
            </a:extLst>
          </p:cNvPr>
          <p:cNvSpPr/>
          <p:nvPr/>
        </p:nvSpPr>
        <p:spPr>
          <a:xfrm>
            <a:off x="8362765" y="2908268"/>
            <a:ext cx="459419" cy="14648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EAC1AFB6-7AFC-4ACC-A5EA-677B42FBEAD7}"/>
              </a:ext>
            </a:extLst>
          </p:cNvPr>
          <p:cNvSpPr/>
          <p:nvPr/>
        </p:nvSpPr>
        <p:spPr>
          <a:xfrm>
            <a:off x="8377191" y="3242287"/>
            <a:ext cx="459419" cy="14648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C93312BC-DCC9-44A1-87BE-526CBE0179E0}"/>
              </a:ext>
            </a:extLst>
          </p:cNvPr>
          <p:cNvSpPr/>
          <p:nvPr/>
        </p:nvSpPr>
        <p:spPr>
          <a:xfrm>
            <a:off x="8364985" y="3076942"/>
            <a:ext cx="459419" cy="14648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DCAA52EE-5D53-4160-9842-20FAE7F3F577}"/>
              </a:ext>
            </a:extLst>
          </p:cNvPr>
          <p:cNvSpPr/>
          <p:nvPr/>
        </p:nvSpPr>
        <p:spPr>
          <a:xfrm>
            <a:off x="8362765" y="3428999"/>
            <a:ext cx="133165" cy="630870"/>
          </a:xfrm>
          <a:prstGeom prst="rightBrac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022AD-AFCA-40C3-B681-F9966E88203D}"/>
              </a:ext>
            </a:extLst>
          </p:cNvPr>
          <p:cNvSpPr txBox="1"/>
          <p:nvPr/>
        </p:nvSpPr>
        <p:spPr>
          <a:xfrm>
            <a:off x="96544" y="2042419"/>
            <a:ext cx="31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72E204-A672-4F6E-97F5-D272A473DC28}"/>
              </a:ext>
            </a:extLst>
          </p:cNvPr>
          <p:cNvSpPr txBox="1"/>
          <p:nvPr/>
        </p:nvSpPr>
        <p:spPr>
          <a:xfrm>
            <a:off x="236367" y="2778965"/>
            <a:ext cx="6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4265C-1AED-4AB6-A1DA-F5BB6DED217B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32327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E94C154-582A-485B-B392-DA0E8F08B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809"/>
            <a:ext cx="9144000" cy="3909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5DFBA9-CB03-447F-83F5-803D4F525E94}"/>
              </a:ext>
            </a:extLst>
          </p:cNvPr>
          <p:cNvSpPr txBox="1"/>
          <p:nvPr/>
        </p:nvSpPr>
        <p:spPr>
          <a:xfrm>
            <a:off x="2717677" y="194152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Sensory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50654A-0FFA-4277-BD96-D466221CFB9C}"/>
              </a:ext>
            </a:extLst>
          </p:cNvPr>
          <p:cNvSpPr/>
          <p:nvPr/>
        </p:nvSpPr>
        <p:spPr>
          <a:xfrm>
            <a:off x="7500393" y="2762896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12994F-CFE9-467C-9329-8101F641EFFE}"/>
              </a:ext>
            </a:extLst>
          </p:cNvPr>
          <p:cNvSpPr/>
          <p:nvPr/>
        </p:nvSpPr>
        <p:spPr>
          <a:xfrm>
            <a:off x="8233422" y="2754018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3AB05-488C-4AFD-9287-9521C51B3D03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41875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DC2B98-00DF-4D4F-8F32-807658EB9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396"/>
            <a:ext cx="9144000" cy="3895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9806F-E249-4D01-8D5C-8DF6BE64D2AD}"/>
              </a:ext>
            </a:extLst>
          </p:cNvPr>
          <p:cNvSpPr txBox="1"/>
          <p:nvPr/>
        </p:nvSpPr>
        <p:spPr>
          <a:xfrm>
            <a:off x="3043931" y="186828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Sensory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A0868A-F507-449F-AFE8-A8B552E86AAD}"/>
              </a:ext>
            </a:extLst>
          </p:cNvPr>
          <p:cNvSpPr/>
          <p:nvPr/>
        </p:nvSpPr>
        <p:spPr>
          <a:xfrm>
            <a:off x="7523824" y="2741536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3F25A-C011-4943-9D30-56F35F409D3F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26383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296A-A98A-4AFC-BCC6-EC20FF52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 Conflict Disclosure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CD638-1C88-4643-9AE4-42143C13BFA9}"/>
              </a:ext>
            </a:extLst>
          </p:cNvPr>
          <p:cNvSpPr txBox="1"/>
          <p:nvPr/>
        </p:nvSpPr>
        <p:spPr>
          <a:xfrm>
            <a:off x="771526" y="1569244"/>
            <a:ext cx="75433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Sadly, I have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no financial conflicts</a:t>
            </a:r>
            <a:r>
              <a:rPr lang="en-US" sz="4400" dirty="0"/>
              <a:t> </a:t>
            </a:r>
            <a:r>
              <a:rPr lang="en-US" sz="3200" dirty="0"/>
              <a:t>to report!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HOWEVER</a:t>
            </a:r>
            <a:r>
              <a:rPr lang="en-US" sz="3200" dirty="0"/>
              <a:t>, I am entirely open to financial conflicts.  If you would like to create one for me,  I prefer unmarked bills but will accept gold bullion, Bit Coin, or any other form of payment which is hard to track.</a:t>
            </a:r>
          </a:p>
        </p:txBody>
      </p:sp>
    </p:spTree>
    <p:extLst>
      <p:ext uri="{BB962C8B-B14F-4D97-AF65-F5344CB8AC3E}">
        <p14:creationId xmlns:p14="http://schemas.microsoft.com/office/powerpoint/2010/main" val="96143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C9916E-CCA0-4E02-BB0D-63DC94779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631"/>
            <a:ext cx="9144000" cy="38847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22698AD-5AD3-4D49-99DE-105AF56044E5}"/>
              </a:ext>
            </a:extLst>
          </p:cNvPr>
          <p:cNvSpPr/>
          <p:nvPr/>
        </p:nvSpPr>
        <p:spPr>
          <a:xfrm>
            <a:off x="7949952" y="2734878"/>
            <a:ext cx="452762" cy="694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C83004-31CE-437C-9442-98272184A870}"/>
              </a:ext>
            </a:extLst>
          </p:cNvPr>
          <p:cNvSpPr/>
          <p:nvPr/>
        </p:nvSpPr>
        <p:spPr>
          <a:xfrm>
            <a:off x="8656833" y="2722671"/>
            <a:ext cx="452762" cy="694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8C7FA-22D6-414A-975B-53460E166FEE}"/>
              </a:ext>
            </a:extLst>
          </p:cNvPr>
          <p:cNvSpPr txBox="1"/>
          <p:nvPr/>
        </p:nvSpPr>
        <p:spPr>
          <a:xfrm>
            <a:off x="2170590" y="1868285"/>
            <a:ext cx="458198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M/U Palm Sensory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51C41-B39E-4819-82A9-BF5F9A99155C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3451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D51284F-4A72-43AA-B2E6-3C5C6D339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b="2907"/>
          <a:stretch/>
        </p:blipFill>
        <p:spPr>
          <a:xfrm flipH="1">
            <a:off x="400479" y="1256746"/>
            <a:ext cx="8088957" cy="3249227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F61AF9FC-F5A4-4DC9-8E1D-2940C05904E7}"/>
              </a:ext>
            </a:extLst>
          </p:cNvPr>
          <p:cNvSpPr/>
          <p:nvPr/>
        </p:nvSpPr>
        <p:spPr>
          <a:xfrm rot="1829109">
            <a:off x="3272870" y="4436742"/>
            <a:ext cx="710684" cy="115496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14818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CEBD01-CA57-41A0-99AE-1F8FE73B2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F1736-666B-4F17-9044-4F6DFE7C9EAF}"/>
              </a:ext>
            </a:extLst>
          </p:cNvPr>
          <p:cNvSpPr txBox="1"/>
          <p:nvPr/>
        </p:nvSpPr>
        <p:spPr>
          <a:xfrm>
            <a:off x="1819275" y="1792085"/>
            <a:ext cx="62953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Sensory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39EB5-243D-4409-9B63-93EB4AD1A4C5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3204991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CD8F398-2853-4CAC-A7BE-E4C7FA8B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076"/>
            <a:ext cx="9144000" cy="3849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066D0-2733-425A-B716-CF22343AB7D3}"/>
              </a:ext>
            </a:extLst>
          </p:cNvPr>
          <p:cNvSpPr txBox="1"/>
          <p:nvPr/>
        </p:nvSpPr>
        <p:spPr>
          <a:xfrm>
            <a:off x="1819275" y="1792085"/>
            <a:ext cx="62953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Right Ulnar Sensory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C3DF6-CBB6-47A4-8C88-F49BF4E8EE44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1110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98D51AD9-E4EE-4D49-9BBB-149E75DC9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AC924-08BB-4D03-B1F2-CB6CA9DFF876}"/>
              </a:ext>
            </a:extLst>
          </p:cNvPr>
          <p:cNvSpPr txBox="1"/>
          <p:nvPr/>
        </p:nvSpPr>
        <p:spPr>
          <a:xfrm>
            <a:off x="1819275" y="1792085"/>
            <a:ext cx="62953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Motor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2C0C9-C412-4EF9-9E3A-661480FBAE7A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189004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97DC6B-2B36-4DE0-BEEC-E1CD344F3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923"/>
            <a:ext cx="9144000" cy="3902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28D99-8A4D-434B-80F3-C53E5BE02741}"/>
              </a:ext>
            </a:extLst>
          </p:cNvPr>
          <p:cNvSpPr txBox="1"/>
          <p:nvPr/>
        </p:nvSpPr>
        <p:spPr>
          <a:xfrm>
            <a:off x="3595456" y="234572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8C241-07EA-466E-B0FC-884E6F7A4EA4}"/>
              </a:ext>
            </a:extLst>
          </p:cNvPr>
          <p:cNvSpPr txBox="1"/>
          <p:nvPr/>
        </p:nvSpPr>
        <p:spPr>
          <a:xfrm>
            <a:off x="2671531" y="1792085"/>
            <a:ext cx="62953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Motor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9AD12F-648D-4CC7-AD33-ACA5396EDF9A}"/>
              </a:ext>
            </a:extLst>
          </p:cNvPr>
          <p:cNvSpPr/>
          <p:nvPr/>
        </p:nvSpPr>
        <p:spPr>
          <a:xfrm>
            <a:off x="7705817" y="3009530"/>
            <a:ext cx="328474" cy="4194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5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A29303E-E3B0-4A91-BA32-641A514E5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051"/>
            <a:ext cx="9144000" cy="3911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F2C3A-FDDD-4F56-B48F-8B4EA8176554}"/>
              </a:ext>
            </a:extLst>
          </p:cNvPr>
          <p:cNvSpPr txBox="1"/>
          <p:nvPr/>
        </p:nvSpPr>
        <p:spPr>
          <a:xfrm>
            <a:off x="2170590" y="1868285"/>
            <a:ext cx="458198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M/U Palm Sensory</a:t>
            </a:r>
          </a:p>
        </p:txBody>
      </p:sp>
    </p:spTree>
    <p:extLst>
      <p:ext uri="{BB962C8B-B14F-4D97-AF65-F5344CB8AC3E}">
        <p14:creationId xmlns:p14="http://schemas.microsoft.com/office/powerpoint/2010/main" val="285144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1BB-C461-4E67-BC1D-15B40A45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 a recording electrode into muscle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D5D6AA6-8E91-42B6-9F52-EAE2BE7F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2361010"/>
            <a:ext cx="4194584" cy="329326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Laptop">
                <a:extLst>
                  <a:ext uri="{FF2B5EF4-FFF2-40B4-BE49-F238E27FC236}">
                    <a16:creationId xmlns:a16="http://schemas.microsoft.com/office/drawing/2014/main" id="{F5E2210E-0200-4C69-9BF1-F4FC2A9712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02403" y="3470932"/>
              <a:ext cx="2311442" cy="15766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1442" cy="1576646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896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Laptop">
                <a:extLst>
                  <a:ext uri="{FF2B5EF4-FFF2-40B4-BE49-F238E27FC236}">
                    <a16:creationId xmlns:a16="http://schemas.microsoft.com/office/drawing/2014/main" id="{F5E2210E-0200-4C69-9BF1-F4FC2A9712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2403" y="3470932"/>
                <a:ext cx="2311442" cy="1576646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5A96B0A-358D-4714-B261-A07854041AC1}"/>
              </a:ext>
            </a:extLst>
          </p:cNvPr>
          <p:cNvGrpSpPr/>
          <p:nvPr/>
        </p:nvGrpSpPr>
        <p:grpSpPr>
          <a:xfrm>
            <a:off x="4290216" y="3460939"/>
            <a:ext cx="2634367" cy="1472306"/>
            <a:chOff x="5720288" y="3471586"/>
            <a:chExt cx="3512489" cy="19630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F8019B-FBEE-42B7-B4A1-F41D51A996C0}"/>
                </a:ext>
              </a:extLst>
            </p:cNvPr>
            <p:cNvGrpSpPr/>
            <p:nvPr/>
          </p:nvGrpSpPr>
          <p:grpSpPr>
            <a:xfrm>
              <a:off x="5720288" y="3759106"/>
              <a:ext cx="1972075" cy="961420"/>
              <a:chOff x="8069802" y="3239105"/>
              <a:chExt cx="1972075" cy="961420"/>
            </a:xfrm>
          </p:grpSpPr>
          <p:sp>
            <p:nvSpPr>
              <p:cNvPr id="7" name="Flowchart: Magnetic Disk 6">
                <a:extLst>
                  <a:ext uri="{FF2B5EF4-FFF2-40B4-BE49-F238E27FC236}">
                    <a16:creationId xmlns:a16="http://schemas.microsoft.com/office/drawing/2014/main" id="{97F15BCF-DA28-4932-8924-A1EE02E0300B}"/>
                  </a:ext>
                </a:extLst>
              </p:cNvPr>
              <p:cNvSpPr/>
              <p:nvPr/>
            </p:nvSpPr>
            <p:spPr>
              <a:xfrm rot="3473300">
                <a:off x="9118599" y="2750833"/>
                <a:ext cx="435006" cy="1411550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B8D39FB-1C2C-409E-ACE8-B8D10DDA7D3A}"/>
                  </a:ext>
                </a:extLst>
              </p:cNvPr>
              <p:cNvCxnSpPr/>
              <p:nvPr/>
            </p:nvCxnSpPr>
            <p:spPr>
              <a:xfrm flipV="1">
                <a:off x="8069802" y="3648722"/>
                <a:ext cx="985421" cy="551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9C20542-0F08-4D31-AA46-B33DE368B60B}"/>
                </a:ext>
              </a:extLst>
            </p:cNvPr>
            <p:cNvSpPr/>
            <p:nvPr/>
          </p:nvSpPr>
          <p:spPr>
            <a:xfrm>
              <a:off x="7412854" y="3471586"/>
              <a:ext cx="1819923" cy="1810628"/>
            </a:xfrm>
            <a:custGeom>
              <a:avLst/>
              <a:gdLst>
                <a:gd name="connsiteX0" fmla="*/ 0 w 1819923"/>
                <a:gd name="connsiteY0" fmla="*/ 123870 h 1810628"/>
                <a:gd name="connsiteX1" fmla="*/ 284086 w 1819923"/>
                <a:gd name="connsiteY1" fmla="*/ 8461 h 1810628"/>
                <a:gd name="connsiteX2" fmla="*/ 816746 w 1819923"/>
                <a:gd name="connsiteY2" fmla="*/ 328057 h 1810628"/>
                <a:gd name="connsiteX3" fmla="*/ 1331651 w 1819923"/>
                <a:gd name="connsiteY3" fmla="*/ 1340111 h 1810628"/>
                <a:gd name="connsiteX4" fmla="*/ 1819923 w 1819923"/>
                <a:gd name="connsiteY4" fmla="*/ 1810628 h 18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923" h="1810628">
                  <a:moveTo>
                    <a:pt x="0" y="123870"/>
                  </a:moveTo>
                  <a:cubicBezTo>
                    <a:pt x="73981" y="49150"/>
                    <a:pt x="147962" y="-25570"/>
                    <a:pt x="284086" y="8461"/>
                  </a:cubicBezTo>
                  <a:cubicBezTo>
                    <a:pt x="420210" y="42492"/>
                    <a:pt x="642152" y="106115"/>
                    <a:pt x="816746" y="328057"/>
                  </a:cubicBezTo>
                  <a:cubicBezTo>
                    <a:pt x="991340" y="549999"/>
                    <a:pt x="1164455" y="1093016"/>
                    <a:pt x="1331651" y="1340111"/>
                  </a:cubicBezTo>
                  <a:cubicBezTo>
                    <a:pt x="1498847" y="1587206"/>
                    <a:pt x="1735585" y="1733688"/>
                    <a:pt x="1819923" y="18106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BEA8DF-01D0-43D6-91DA-A8E892CF2DD9}"/>
                </a:ext>
              </a:extLst>
            </p:cNvPr>
            <p:cNvSpPr/>
            <p:nvPr/>
          </p:nvSpPr>
          <p:spPr>
            <a:xfrm>
              <a:off x="7342926" y="3624032"/>
              <a:ext cx="1819923" cy="1810628"/>
            </a:xfrm>
            <a:custGeom>
              <a:avLst/>
              <a:gdLst>
                <a:gd name="connsiteX0" fmla="*/ 0 w 1819923"/>
                <a:gd name="connsiteY0" fmla="*/ 123870 h 1810628"/>
                <a:gd name="connsiteX1" fmla="*/ 284086 w 1819923"/>
                <a:gd name="connsiteY1" fmla="*/ 8461 h 1810628"/>
                <a:gd name="connsiteX2" fmla="*/ 816746 w 1819923"/>
                <a:gd name="connsiteY2" fmla="*/ 328057 h 1810628"/>
                <a:gd name="connsiteX3" fmla="*/ 1331651 w 1819923"/>
                <a:gd name="connsiteY3" fmla="*/ 1340111 h 1810628"/>
                <a:gd name="connsiteX4" fmla="*/ 1819923 w 1819923"/>
                <a:gd name="connsiteY4" fmla="*/ 1810628 h 18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923" h="1810628">
                  <a:moveTo>
                    <a:pt x="0" y="123870"/>
                  </a:moveTo>
                  <a:cubicBezTo>
                    <a:pt x="73981" y="49150"/>
                    <a:pt x="147962" y="-25570"/>
                    <a:pt x="284086" y="8461"/>
                  </a:cubicBezTo>
                  <a:cubicBezTo>
                    <a:pt x="420210" y="42492"/>
                    <a:pt x="642152" y="106115"/>
                    <a:pt x="816746" y="328057"/>
                  </a:cubicBezTo>
                  <a:cubicBezTo>
                    <a:pt x="991340" y="549999"/>
                    <a:pt x="1164455" y="1093016"/>
                    <a:pt x="1331651" y="1340111"/>
                  </a:cubicBezTo>
                  <a:cubicBezTo>
                    <a:pt x="1498847" y="1587206"/>
                    <a:pt x="1735585" y="1733688"/>
                    <a:pt x="1819923" y="18106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7C2C4-E0B3-4ED1-B30D-7B08C87BB29E}"/>
              </a:ext>
            </a:extLst>
          </p:cNvPr>
          <p:cNvSpPr/>
          <p:nvPr/>
        </p:nvSpPr>
        <p:spPr>
          <a:xfrm>
            <a:off x="7325668" y="3906730"/>
            <a:ext cx="1110686" cy="617645"/>
          </a:xfrm>
          <a:custGeom>
            <a:avLst/>
            <a:gdLst>
              <a:gd name="connsiteX0" fmla="*/ 0 w 2894120"/>
              <a:gd name="connsiteY0" fmla="*/ 1020411 h 1854919"/>
              <a:gd name="connsiteX1" fmla="*/ 523782 w 2894120"/>
              <a:gd name="connsiteY1" fmla="*/ 319075 h 1854919"/>
              <a:gd name="connsiteX2" fmla="*/ 1003176 w 2894120"/>
              <a:gd name="connsiteY2" fmla="*/ 17234 h 1854919"/>
              <a:gd name="connsiteX3" fmla="*/ 1393794 w 2894120"/>
              <a:gd name="connsiteY3" fmla="*/ 798469 h 1854919"/>
              <a:gd name="connsiteX4" fmla="*/ 1660124 w 2894120"/>
              <a:gd name="connsiteY4" fmla="*/ 1854912 h 1854919"/>
              <a:gd name="connsiteX5" fmla="*/ 1997476 w 2894120"/>
              <a:gd name="connsiteY5" fmla="*/ 816225 h 1854919"/>
              <a:gd name="connsiteX6" fmla="*/ 2894120 w 2894120"/>
              <a:gd name="connsiteY6" fmla="*/ 771836 h 185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4120" h="1854919">
                <a:moveTo>
                  <a:pt x="0" y="1020411"/>
                </a:moveTo>
                <a:cubicBezTo>
                  <a:pt x="178293" y="753341"/>
                  <a:pt x="356586" y="486271"/>
                  <a:pt x="523782" y="319075"/>
                </a:cubicBezTo>
                <a:cubicBezTo>
                  <a:pt x="690978" y="151879"/>
                  <a:pt x="858174" y="-62665"/>
                  <a:pt x="1003176" y="17234"/>
                </a:cubicBezTo>
                <a:cubicBezTo>
                  <a:pt x="1148178" y="97133"/>
                  <a:pt x="1284303" y="492189"/>
                  <a:pt x="1393794" y="798469"/>
                </a:cubicBezTo>
                <a:cubicBezTo>
                  <a:pt x="1503285" y="1104749"/>
                  <a:pt x="1559510" y="1851953"/>
                  <a:pt x="1660124" y="1854912"/>
                </a:cubicBezTo>
                <a:cubicBezTo>
                  <a:pt x="1760738" y="1857871"/>
                  <a:pt x="1791810" y="996738"/>
                  <a:pt x="1997476" y="816225"/>
                </a:cubicBezTo>
                <a:cubicBezTo>
                  <a:pt x="2203142" y="635712"/>
                  <a:pt x="2756516" y="782193"/>
                  <a:pt x="2894120" y="771836"/>
                </a:cubicBezTo>
              </a:path>
            </a:pathLst>
          </a:custGeom>
          <a:ln w="762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01877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5EE9-3834-4F31-8A2E-899A2742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Exam Findings…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EB966-78BB-47E6-84F4-AAE5648A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70C74-1A7A-4C0B-8241-FE1E7CAD8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7085"/>
            <a:ext cx="9144000" cy="34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0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EDEDE-B35F-409B-A6E6-AF5B85CA126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Ulnar neuropathy at elbow</a:t>
            </a:r>
          </a:p>
          <a:p>
            <a:pPr lvl="1"/>
            <a:r>
              <a:rPr lang="en-US" dirty="0"/>
              <a:t>Left and right</a:t>
            </a:r>
          </a:p>
          <a:p>
            <a:r>
              <a:rPr lang="en-US" dirty="0"/>
              <a:t>Ulnar neuropathy at wrist</a:t>
            </a:r>
          </a:p>
          <a:p>
            <a:pPr lvl="1"/>
            <a:r>
              <a:rPr lang="en-US" dirty="0"/>
              <a:t>Left and right</a:t>
            </a:r>
          </a:p>
          <a:p>
            <a:r>
              <a:rPr lang="en-US" dirty="0"/>
              <a:t>Median neuropathy at wrist (CTS)</a:t>
            </a:r>
          </a:p>
          <a:p>
            <a:pPr lvl="1"/>
            <a:r>
              <a:rPr lang="en-US" dirty="0"/>
              <a:t>Left and right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401035-54A9-47DF-998C-2D3B1127C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82F26-21A2-4103-A7CB-A48766E5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Findings…</a:t>
            </a:r>
          </a:p>
        </p:txBody>
      </p:sp>
    </p:spTree>
    <p:extLst>
      <p:ext uri="{BB962C8B-B14F-4D97-AF65-F5344CB8AC3E}">
        <p14:creationId xmlns:p14="http://schemas.microsoft.com/office/powerpoint/2010/main" val="94575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1EF39-82C9-416D-8BAA-A4C2CBFE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Do Not Look Good…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4341A-FD2E-489A-8683-970400A6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picture containing clothing, person, person, standing&#10;&#10;Description automatically generated">
            <a:extLst>
              <a:ext uri="{FF2B5EF4-FFF2-40B4-BE49-F238E27FC236}">
                <a16:creationId xmlns:a16="http://schemas.microsoft.com/office/drawing/2014/main" id="{EF0A38F9-5A4A-4F68-964A-7587DADF5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91" y="1276984"/>
            <a:ext cx="3823309" cy="51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0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R19\Documents\Talks\Images\Elephant Rear En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22" y="1205686"/>
            <a:ext cx="6692248" cy="44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47476" y="5652313"/>
            <a:ext cx="4176308" cy="692644"/>
          </a:xfrm>
          <a:prstGeom prst="rect">
            <a:avLst/>
          </a:prstGeom>
          <a:noFill/>
        </p:spPr>
        <p:txBody>
          <a:bodyPr wrap="none" lIns="68598" tIns="34299" rIns="68598" bIns="3429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51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Not as hard as…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3F304-B671-4FB1-96C9-1C1D074B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 Tough Job Poking People…</a:t>
            </a:r>
          </a:p>
        </p:txBody>
      </p:sp>
    </p:spTree>
    <p:extLst>
      <p:ext uri="{BB962C8B-B14F-4D97-AF65-F5344CB8AC3E}">
        <p14:creationId xmlns:p14="http://schemas.microsoft.com/office/powerpoint/2010/main" val="2861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17FFE1-56A2-4EFB-A75F-D07582A51409}"/>
              </a:ext>
            </a:extLst>
          </p:cNvPr>
          <p:cNvSpPr txBox="1"/>
          <p:nvPr/>
        </p:nvSpPr>
        <p:spPr>
          <a:xfrm>
            <a:off x="1249680" y="1754391"/>
            <a:ext cx="73350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dirty="0"/>
              <a:t>31 </a:t>
            </a:r>
            <a:r>
              <a:rPr lang="en-US" sz="4500" dirty="0" err="1"/>
              <a:t>y.o</a:t>
            </a:r>
            <a:r>
              <a:rPr lang="en-US" sz="4500" dirty="0"/>
              <a:t>. right-handed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dirty="0"/>
              <a:t>Pain and numbness, left hand and forearm.  Sometimes shoulder.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dirty="0"/>
              <a:t>5 weeks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500" dirty="0"/>
              <a:t>Weight: 470 lbs.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D4D04E-AFEF-4929-A8EC-A3A456F74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1022426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52D7B6B-8822-4620-8D03-C26E1BE7C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725"/>
            <a:ext cx="9144000" cy="3970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A4738-7376-4F0E-A4BA-0CF013F3C405}"/>
              </a:ext>
            </a:extLst>
          </p:cNvPr>
          <p:cNvSpPr txBox="1"/>
          <p:nvPr/>
        </p:nvSpPr>
        <p:spPr>
          <a:xfrm>
            <a:off x="2104008" y="377356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Sensory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99C0DD-4121-44F0-B3D5-FE36339CEB27}"/>
              </a:ext>
            </a:extLst>
          </p:cNvPr>
          <p:cNvSpPr/>
          <p:nvPr/>
        </p:nvSpPr>
        <p:spPr>
          <a:xfrm>
            <a:off x="7623700" y="2741536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B8A116-9F59-481B-A738-EC37D302AD79}"/>
              </a:ext>
            </a:extLst>
          </p:cNvPr>
          <p:cNvSpPr/>
          <p:nvPr/>
        </p:nvSpPr>
        <p:spPr>
          <a:xfrm>
            <a:off x="8342791" y="2741536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35F35-A6F7-434A-BBAB-A8E4DF4A528D}"/>
              </a:ext>
            </a:extLst>
          </p:cNvPr>
          <p:cNvSpPr txBox="1"/>
          <p:nvPr/>
        </p:nvSpPr>
        <p:spPr>
          <a:xfrm>
            <a:off x="1524740" y="4379466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Left hand</a:t>
            </a:r>
          </a:p>
        </p:txBody>
      </p:sp>
    </p:spTree>
    <p:extLst>
      <p:ext uri="{BB962C8B-B14F-4D97-AF65-F5344CB8AC3E}">
        <p14:creationId xmlns:p14="http://schemas.microsoft.com/office/powerpoint/2010/main" val="26972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B9D7079-FAE0-4FCF-9F0B-983DDBAFF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930"/>
            <a:ext cx="9144000" cy="3975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BB758-0E9E-4AAF-BE54-7CEB13020799}"/>
              </a:ext>
            </a:extLst>
          </p:cNvPr>
          <p:cNvSpPr txBox="1"/>
          <p:nvPr/>
        </p:nvSpPr>
        <p:spPr>
          <a:xfrm>
            <a:off x="2104008" y="377356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Sensory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6BA4E2-2DBF-485C-BE91-9A9A96182CE5}"/>
              </a:ext>
            </a:extLst>
          </p:cNvPr>
          <p:cNvSpPr/>
          <p:nvPr/>
        </p:nvSpPr>
        <p:spPr>
          <a:xfrm>
            <a:off x="7597066" y="2754852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0A224F-C3F4-4249-80FF-25108C0D950E}"/>
              </a:ext>
            </a:extLst>
          </p:cNvPr>
          <p:cNvSpPr/>
          <p:nvPr/>
        </p:nvSpPr>
        <p:spPr>
          <a:xfrm>
            <a:off x="8329474" y="2754852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555D8-BFCA-4C4A-BAFF-68D081103F97}"/>
              </a:ext>
            </a:extLst>
          </p:cNvPr>
          <p:cNvSpPr txBox="1"/>
          <p:nvPr/>
        </p:nvSpPr>
        <p:spPr>
          <a:xfrm>
            <a:off x="1524740" y="4379466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Left hand</a:t>
            </a:r>
          </a:p>
        </p:txBody>
      </p:sp>
    </p:spTree>
    <p:extLst>
      <p:ext uri="{BB962C8B-B14F-4D97-AF65-F5344CB8AC3E}">
        <p14:creationId xmlns:p14="http://schemas.microsoft.com/office/powerpoint/2010/main" val="15740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C6ED509-A7E7-4616-BE87-20B852CF1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731"/>
            <a:ext cx="9144000" cy="3956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2F8F7C-13F7-4F55-8872-47F37780D409}"/>
              </a:ext>
            </a:extLst>
          </p:cNvPr>
          <p:cNvSpPr txBox="1"/>
          <p:nvPr/>
        </p:nvSpPr>
        <p:spPr>
          <a:xfrm>
            <a:off x="2816440" y="4105436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Motor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F4BE21-D788-4832-A438-D5B44F28B67E}"/>
              </a:ext>
            </a:extLst>
          </p:cNvPr>
          <p:cNvSpPr/>
          <p:nvPr/>
        </p:nvSpPr>
        <p:spPr>
          <a:xfrm>
            <a:off x="7317419" y="2688270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1CA6F5-9418-4A3C-A24A-810C831D9DBB}"/>
              </a:ext>
            </a:extLst>
          </p:cNvPr>
          <p:cNvSpPr/>
          <p:nvPr/>
        </p:nvSpPr>
        <p:spPr>
          <a:xfrm>
            <a:off x="8004328" y="2688270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FA315-E5F2-4D10-8134-FCFEF195AB34}"/>
              </a:ext>
            </a:extLst>
          </p:cNvPr>
          <p:cNvSpPr txBox="1"/>
          <p:nvPr/>
        </p:nvSpPr>
        <p:spPr>
          <a:xfrm>
            <a:off x="439444" y="4577458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Left hand</a:t>
            </a:r>
          </a:p>
        </p:txBody>
      </p:sp>
    </p:spTree>
    <p:extLst>
      <p:ext uri="{BB962C8B-B14F-4D97-AF65-F5344CB8AC3E}">
        <p14:creationId xmlns:p14="http://schemas.microsoft.com/office/powerpoint/2010/main" val="16612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531E955-FF0C-4925-8025-E83A43C3A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495"/>
            <a:ext cx="9144000" cy="3965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7BEC2-9B15-40E7-AA3E-25C7F8813C77}"/>
              </a:ext>
            </a:extLst>
          </p:cNvPr>
          <p:cNvSpPr txBox="1"/>
          <p:nvPr/>
        </p:nvSpPr>
        <p:spPr>
          <a:xfrm>
            <a:off x="2104008" y="377356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Motor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50177F-7464-4979-96F1-8B06EF6BBC38}"/>
              </a:ext>
            </a:extLst>
          </p:cNvPr>
          <p:cNvSpPr/>
          <p:nvPr/>
        </p:nvSpPr>
        <p:spPr>
          <a:xfrm>
            <a:off x="7264154" y="2708245"/>
            <a:ext cx="452762" cy="439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4DC515-79C5-4FA7-BBFB-05DC6FD2C5A1}"/>
              </a:ext>
            </a:extLst>
          </p:cNvPr>
          <p:cNvSpPr/>
          <p:nvPr/>
        </p:nvSpPr>
        <p:spPr>
          <a:xfrm>
            <a:off x="8043166" y="2734878"/>
            <a:ext cx="452762" cy="845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3A236-8BA9-4F56-BC20-F34089941B69}"/>
              </a:ext>
            </a:extLst>
          </p:cNvPr>
          <p:cNvSpPr txBox="1"/>
          <p:nvPr/>
        </p:nvSpPr>
        <p:spPr>
          <a:xfrm>
            <a:off x="3158232" y="4379466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Left hand</a:t>
            </a:r>
          </a:p>
        </p:txBody>
      </p:sp>
    </p:spTree>
    <p:extLst>
      <p:ext uri="{BB962C8B-B14F-4D97-AF65-F5344CB8AC3E}">
        <p14:creationId xmlns:p14="http://schemas.microsoft.com/office/powerpoint/2010/main" val="21447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795C87-E549-4678-AF1B-D0C70819A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437"/>
            <a:ext cx="9144000" cy="39411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B62DB8-9F2E-4284-83CB-84DFDD50C6F1}"/>
              </a:ext>
            </a:extLst>
          </p:cNvPr>
          <p:cNvCxnSpPr/>
          <p:nvPr/>
        </p:nvCxnSpPr>
        <p:spPr>
          <a:xfrm>
            <a:off x="832282" y="1829355"/>
            <a:ext cx="0" cy="1378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C58DBD-F54F-469F-8D62-218B3BF9A704}"/>
              </a:ext>
            </a:extLst>
          </p:cNvPr>
          <p:cNvCxnSpPr/>
          <p:nvPr/>
        </p:nvCxnSpPr>
        <p:spPr>
          <a:xfrm>
            <a:off x="653620" y="2456339"/>
            <a:ext cx="0" cy="1378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4077B90-945C-4532-B25C-3B51CE1D2B50}"/>
              </a:ext>
            </a:extLst>
          </p:cNvPr>
          <p:cNvSpPr/>
          <p:nvPr/>
        </p:nvSpPr>
        <p:spPr>
          <a:xfrm>
            <a:off x="7949955" y="2734879"/>
            <a:ext cx="452762" cy="580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1DF07-28CD-4DBA-B4E3-33574A2014DF}"/>
              </a:ext>
            </a:extLst>
          </p:cNvPr>
          <p:cNvSpPr txBox="1"/>
          <p:nvPr/>
        </p:nvSpPr>
        <p:spPr>
          <a:xfrm>
            <a:off x="2104008" y="3773565"/>
            <a:ext cx="43012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Palm Sensory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778B6-3194-42D3-BD1D-5CCF58D662E6}"/>
              </a:ext>
            </a:extLst>
          </p:cNvPr>
          <p:cNvSpPr txBox="1"/>
          <p:nvPr/>
        </p:nvSpPr>
        <p:spPr>
          <a:xfrm>
            <a:off x="1485902" y="1923504"/>
            <a:ext cx="49193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Palm Sensory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86031B-C8A9-4936-B320-56F836026982}"/>
              </a:ext>
            </a:extLst>
          </p:cNvPr>
          <p:cNvSpPr txBox="1"/>
          <p:nvPr/>
        </p:nvSpPr>
        <p:spPr>
          <a:xfrm>
            <a:off x="139824" y="4683982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Left hand</a:t>
            </a:r>
          </a:p>
        </p:txBody>
      </p:sp>
    </p:spTree>
    <p:extLst>
      <p:ext uri="{BB962C8B-B14F-4D97-AF65-F5344CB8AC3E}">
        <p14:creationId xmlns:p14="http://schemas.microsoft.com/office/powerpoint/2010/main" val="9161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248C632-420B-4915-87D1-344605AA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403"/>
            <a:ext cx="9144000" cy="3957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8DE5C-D6D1-4277-8942-4FEA9A2B5B5C}"/>
              </a:ext>
            </a:extLst>
          </p:cNvPr>
          <p:cNvSpPr txBox="1"/>
          <p:nvPr/>
        </p:nvSpPr>
        <p:spPr>
          <a:xfrm>
            <a:off x="1524740" y="4379466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Right hand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7BFB0-3845-473F-A613-169296112D26}"/>
              </a:ext>
            </a:extLst>
          </p:cNvPr>
          <p:cNvSpPr txBox="1"/>
          <p:nvPr/>
        </p:nvSpPr>
        <p:spPr>
          <a:xfrm>
            <a:off x="2104008" y="3773565"/>
            <a:ext cx="37086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Sensory</a:t>
            </a:r>
          </a:p>
        </p:txBody>
      </p:sp>
    </p:spTree>
    <p:extLst>
      <p:ext uri="{BB962C8B-B14F-4D97-AF65-F5344CB8AC3E}">
        <p14:creationId xmlns:p14="http://schemas.microsoft.com/office/powerpoint/2010/main" val="2233721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EF5F607-9BE6-4D5D-BBF6-47AE6CD13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161CC-CE32-4739-B467-3104D18EE52B}"/>
              </a:ext>
            </a:extLst>
          </p:cNvPr>
          <p:cNvSpPr txBox="1"/>
          <p:nvPr/>
        </p:nvSpPr>
        <p:spPr>
          <a:xfrm>
            <a:off x="2104009" y="3607109"/>
            <a:ext cx="43012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Ulnar Palm Sensory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46848-1BA9-4B9A-A273-7BCC814DCA96}"/>
              </a:ext>
            </a:extLst>
          </p:cNvPr>
          <p:cNvSpPr txBox="1"/>
          <p:nvPr/>
        </p:nvSpPr>
        <p:spPr>
          <a:xfrm>
            <a:off x="1485902" y="1923504"/>
            <a:ext cx="49193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</a:rPr>
              <a:t>Median Palm Sensory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0A8AE-5F15-4C46-865F-076C7FA1A192}"/>
              </a:ext>
            </a:extLst>
          </p:cNvPr>
          <p:cNvSpPr txBox="1"/>
          <p:nvPr/>
        </p:nvSpPr>
        <p:spPr>
          <a:xfrm>
            <a:off x="1524740" y="4379466"/>
            <a:ext cx="3635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</a:rPr>
              <a:t>Right hand</a:t>
            </a:r>
          </a:p>
        </p:txBody>
      </p:sp>
    </p:spTree>
    <p:extLst>
      <p:ext uri="{BB962C8B-B14F-4D97-AF65-F5344CB8AC3E}">
        <p14:creationId xmlns:p14="http://schemas.microsoft.com/office/powerpoint/2010/main" val="592774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2A1FA-ABD3-41B9-B613-BDB0C25E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5260C-A123-4AF5-AF90-6F95A56668E3}"/>
              </a:ext>
            </a:extLst>
          </p:cNvPr>
          <p:cNvSpPr txBox="1"/>
          <p:nvPr/>
        </p:nvSpPr>
        <p:spPr>
          <a:xfrm>
            <a:off x="719091" y="2104008"/>
            <a:ext cx="7368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“</a:t>
            </a:r>
            <a:r>
              <a:rPr lang="en-US" sz="7200" dirty="0" err="1"/>
              <a:t>Ya</a:t>
            </a:r>
            <a:r>
              <a:rPr lang="en-US" sz="7200" dirty="0"/>
              <a:t> got a little of the carpal tunnel!”</a:t>
            </a:r>
          </a:p>
        </p:txBody>
      </p:sp>
    </p:spTree>
    <p:extLst>
      <p:ext uri="{BB962C8B-B14F-4D97-AF65-F5344CB8AC3E}">
        <p14:creationId xmlns:p14="http://schemas.microsoft.com/office/powerpoint/2010/main" val="259741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2396-D3D3-4C6D-A9E0-F8FC4D6E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guy???!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FF588-26C5-4E44-811F-AC2514414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Neurologist</a:t>
            </a:r>
          </a:p>
          <a:p>
            <a:r>
              <a:rPr lang="en-US" dirty="0"/>
              <a:t>Do a lot of neurophysiology</a:t>
            </a:r>
          </a:p>
          <a:p>
            <a:pPr lvl="1"/>
            <a:r>
              <a:rPr lang="en-US" dirty="0"/>
              <a:t>About 600 studies per year</a:t>
            </a:r>
          </a:p>
          <a:p>
            <a:pPr lvl="1"/>
            <a:r>
              <a:rPr lang="en-US" dirty="0"/>
              <a:t>EEG lab</a:t>
            </a:r>
          </a:p>
          <a:p>
            <a:pPr lvl="1"/>
            <a:r>
              <a:rPr lang="en-US" dirty="0"/>
              <a:t>Autonomics lab</a:t>
            </a:r>
          </a:p>
        </p:txBody>
      </p:sp>
      <p:pic>
        <p:nvPicPr>
          <p:cNvPr id="9" name="Picture 8" descr="A person wearing a hat&#10;&#10;Description automatically generated">
            <a:extLst>
              <a:ext uri="{FF2B5EF4-FFF2-40B4-BE49-F238E27FC236}">
                <a16:creationId xmlns:a16="http://schemas.microsoft.com/office/drawing/2014/main" id="{6BBF43EB-FB0F-4C57-B27F-890878422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1" y="1211520"/>
            <a:ext cx="3195890" cy="4261187"/>
          </a:xfrm>
          <a:prstGeom prst="rect">
            <a:avLst/>
          </a:prstGeom>
        </p:spPr>
      </p:pic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82CB6F4-E60E-4B4F-B1EA-9286FEC5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 t="14425"/>
          <a:stretch/>
        </p:blipFill>
        <p:spPr>
          <a:xfrm>
            <a:off x="2733541" y="1211520"/>
            <a:ext cx="2822119" cy="4261187"/>
          </a:xfrm>
          <a:prstGeom prst="rect">
            <a:avLst/>
          </a:prstGeom>
        </p:spPr>
      </p:pic>
      <p:pic>
        <p:nvPicPr>
          <p:cNvPr id="15" name="Picture 14" descr="A person wearing a hat&#10;&#10;Description automatically generated">
            <a:extLst>
              <a:ext uri="{FF2B5EF4-FFF2-40B4-BE49-F238E27FC236}">
                <a16:creationId xmlns:a16="http://schemas.microsoft.com/office/drawing/2014/main" id="{4088F70F-77FF-47D4-9664-E41543273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97" y="1211519"/>
            <a:ext cx="3243265" cy="4324353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81F5B239-D10B-4A02-99F5-AB4075631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56" y="1385294"/>
            <a:ext cx="4114800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5B7FC0-1A8B-4B02-92E9-31FF03C0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Examination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7F4DEA-A2AA-4A88-8547-64317A39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96B5A-8361-4B21-BD70-890D2D506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477"/>
            <a:ext cx="9144000" cy="22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6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15A367-4767-4A9D-A6F1-D7D9E941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29920C1-1AA0-4626-AC5B-6D9BE066E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4"/>
          <a:stretch/>
        </p:blipFill>
        <p:spPr>
          <a:xfrm>
            <a:off x="285750" y="1331650"/>
            <a:ext cx="8572500" cy="49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3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4C708A-BB0D-4BEF-88D7-DF105F7D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A5221-9A04-44AB-BC02-33AF8E4684D0}"/>
              </a:ext>
            </a:extLst>
          </p:cNvPr>
          <p:cNvSpPr txBox="1"/>
          <p:nvPr/>
        </p:nvSpPr>
        <p:spPr>
          <a:xfrm>
            <a:off x="838200" y="1630680"/>
            <a:ext cx="76428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52 </a:t>
            </a:r>
            <a:r>
              <a:rPr lang="en-US" sz="3200" dirty="0" err="1"/>
              <a:t>y.o</a:t>
            </a:r>
            <a:r>
              <a:rPr lang="en-US" sz="3200" dirty="0"/>
              <a:t>. woman. </a:t>
            </a:r>
          </a:p>
          <a:p>
            <a:r>
              <a:rPr lang="en-US" sz="3200" dirty="0"/>
              <a:t>Hx of HTN, obesity</a:t>
            </a:r>
          </a:p>
          <a:p>
            <a:endParaRPr lang="en-US" sz="3200" dirty="0"/>
          </a:p>
          <a:p>
            <a:r>
              <a:rPr lang="en-US" sz="3200" dirty="0"/>
              <a:t>On and off burning in feet for 1+ yr.</a:t>
            </a:r>
          </a:p>
          <a:p>
            <a:endParaRPr lang="en-US" sz="3200" dirty="0"/>
          </a:p>
          <a:p>
            <a:r>
              <a:rPr lang="en-US" sz="3200" dirty="0"/>
              <a:t>Increasing, now constant.</a:t>
            </a:r>
          </a:p>
          <a:p>
            <a:endParaRPr lang="en-US" sz="3200" dirty="0"/>
          </a:p>
          <a:p>
            <a:r>
              <a:rPr lang="en-US" sz="3200" dirty="0"/>
              <a:t>Worse at night</a:t>
            </a:r>
          </a:p>
        </p:txBody>
      </p:sp>
    </p:spTree>
    <p:extLst>
      <p:ext uri="{BB962C8B-B14F-4D97-AF65-F5344CB8AC3E}">
        <p14:creationId xmlns:p14="http://schemas.microsoft.com/office/powerpoint/2010/main" val="3843337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F4E5FE8-5A75-42CA-8B67-42C291636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887"/>
            <a:ext cx="9144000" cy="40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04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B7114E-18F4-4E46-83DE-1BAD8334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433"/>
            <a:ext cx="9144000" cy="39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20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879A3B0-D227-4C9A-9D11-B7E79422D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748"/>
            <a:ext cx="9144000" cy="39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2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CC5B98D-AEFC-47F1-9209-CF46A12E1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180"/>
            <a:ext cx="9144000" cy="39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4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CA12578-CA6F-402E-AB0E-BFC266DED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117"/>
            <a:ext cx="9144000" cy="39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74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84D7C-F37C-4EAE-906A-4EDE0A52F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001"/>
            <a:ext cx="9144000" cy="39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06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E4BF4-6A4C-45C6-8F86-4B16A4867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731"/>
            <a:ext cx="9144000" cy="39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CE51-6353-4869-91A5-8969A068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30B09-FA69-4637-8626-4A9A8BAB1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to EMG </a:t>
            </a:r>
          </a:p>
          <a:p>
            <a:r>
              <a:rPr lang="en-US" dirty="0"/>
              <a:t>Discuss some problems  for which EMG is useful</a:t>
            </a:r>
          </a:p>
          <a:p>
            <a:r>
              <a:rPr lang="en-US" dirty="0"/>
              <a:t>Review some cases where EMG has some utility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WON’T…</a:t>
            </a:r>
          </a:p>
          <a:p>
            <a:r>
              <a:rPr lang="en-US" dirty="0"/>
              <a:t>Review neuroanatomy or variants</a:t>
            </a:r>
          </a:p>
          <a:p>
            <a:r>
              <a:rPr lang="en-US" dirty="0"/>
              <a:t>Cover unusual situations</a:t>
            </a:r>
          </a:p>
          <a:p>
            <a:r>
              <a:rPr lang="en-US" dirty="0"/>
              <a:t>Dive into electronics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sitting, dark, table, computer&#10;&#10;Description automatically generated">
            <a:extLst>
              <a:ext uri="{FF2B5EF4-FFF2-40B4-BE49-F238E27FC236}">
                <a16:creationId xmlns:a16="http://schemas.microsoft.com/office/drawing/2014/main" id="{C3E53505-3EA7-47BA-900A-6A9BEAA93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2726530"/>
            <a:ext cx="3819526" cy="28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1BB-C461-4E67-BC1D-15B40A45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 a recording electrode into muscle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D5D6AA6-8E91-42B6-9F52-EAE2BE7F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2361010"/>
            <a:ext cx="4194584" cy="329326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Laptop">
                <a:extLst>
                  <a:ext uri="{FF2B5EF4-FFF2-40B4-BE49-F238E27FC236}">
                    <a16:creationId xmlns:a16="http://schemas.microsoft.com/office/drawing/2014/main" id="{F5E2210E-0200-4C69-9BF1-F4FC2A9712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02403" y="3470932"/>
              <a:ext cx="2311442" cy="15766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11442" cy="1576646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896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Laptop">
                <a:extLst>
                  <a:ext uri="{FF2B5EF4-FFF2-40B4-BE49-F238E27FC236}">
                    <a16:creationId xmlns:a16="http://schemas.microsoft.com/office/drawing/2014/main" id="{F5E2210E-0200-4C69-9BF1-F4FC2A9712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2403" y="3470932"/>
                <a:ext cx="2311442" cy="1576646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5A96B0A-358D-4714-B261-A07854041AC1}"/>
              </a:ext>
            </a:extLst>
          </p:cNvPr>
          <p:cNvGrpSpPr/>
          <p:nvPr/>
        </p:nvGrpSpPr>
        <p:grpSpPr>
          <a:xfrm>
            <a:off x="4290216" y="3460939"/>
            <a:ext cx="2634367" cy="1472306"/>
            <a:chOff x="5720288" y="3471586"/>
            <a:chExt cx="3512489" cy="19630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F8019B-FBEE-42B7-B4A1-F41D51A996C0}"/>
                </a:ext>
              </a:extLst>
            </p:cNvPr>
            <p:cNvGrpSpPr/>
            <p:nvPr/>
          </p:nvGrpSpPr>
          <p:grpSpPr>
            <a:xfrm>
              <a:off x="5720288" y="3759106"/>
              <a:ext cx="1972075" cy="961420"/>
              <a:chOff x="8069802" y="3239105"/>
              <a:chExt cx="1972075" cy="961420"/>
            </a:xfrm>
          </p:grpSpPr>
          <p:sp>
            <p:nvSpPr>
              <p:cNvPr id="7" name="Flowchart: Magnetic Disk 6">
                <a:extLst>
                  <a:ext uri="{FF2B5EF4-FFF2-40B4-BE49-F238E27FC236}">
                    <a16:creationId xmlns:a16="http://schemas.microsoft.com/office/drawing/2014/main" id="{97F15BCF-DA28-4932-8924-A1EE02E0300B}"/>
                  </a:ext>
                </a:extLst>
              </p:cNvPr>
              <p:cNvSpPr/>
              <p:nvPr/>
            </p:nvSpPr>
            <p:spPr>
              <a:xfrm rot="3473300">
                <a:off x="9118599" y="2750833"/>
                <a:ext cx="435006" cy="1411550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B8D39FB-1C2C-409E-ACE8-B8D10DDA7D3A}"/>
                  </a:ext>
                </a:extLst>
              </p:cNvPr>
              <p:cNvCxnSpPr/>
              <p:nvPr/>
            </p:nvCxnSpPr>
            <p:spPr>
              <a:xfrm flipV="1">
                <a:off x="8069802" y="3648722"/>
                <a:ext cx="985421" cy="5518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9C20542-0F08-4D31-AA46-B33DE368B60B}"/>
                </a:ext>
              </a:extLst>
            </p:cNvPr>
            <p:cNvSpPr/>
            <p:nvPr/>
          </p:nvSpPr>
          <p:spPr>
            <a:xfrm>
              <a:off x="7412854" y="3471586"/>
              <a:ext cx="1819923" cy="1810628"/>
            </a:xfrm>
            <a:custGeom>
              <a:avLst/>
              <a:gdLst>
                <a:gd name="connsiteX0" fmla="*/ 0 w 1819923"/>
                <a:gd name="connsiteY0" fmla="*/ 123870 h 1810628"/>
                <a:gd name="connsiteX1" fmla="*/ 284086 w 1819923"/>
                <a:gd name="connsiteY1" fmla="*/ 8461 h 1810628"/>
                <a:gd name="connsiteX2" fmla="*/ 816746 w 1819923"/>
                <a:gd name="connsiteY2" fmla="*/ 328057 h 1810628"/>
                <a:gd name="connsiteX3" fmla="*/ 1331651 w 1819923"/>
                <a:gd name="connsiteY3" fmla="*/ 1340111 h 1810628"/>
                <a:gd name="connsiteX4" fmla="*/ 1819923 w 1819923"/>
                <a:gd name="connsiteY4" fmla="*/ 1810628 h 18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923" h="1810628">
                  <a:moveTo>
                    <a:pt x="0" y="123870"/>
                  </a:moveTo>
                  <a:cubicBezTo>
                    <a:pt x="73981" y="49150"/>
                    <a:pt x="147962" y="-25570"/>
                    <a:pt x="284086" y="8461"/>
                  </a:cubicBezTo>
                  <a:cubicBezTo>
                    <a:pt x="420210" y="42492"/>
                    <a:pt x="642152" y="106115"/>
                    <a:pt x="816746" y="328057"/>
                  </a:cubicBezTo>
                  <a:cubicBezTo>
                    <a:pt x="991340" y="549999"/>
                    <a:pt x="1164455" y="1093016"/>
                    <a:pt x="1331651" y="1340111"/>
                  </a:cubicBezTo>
                  <a:cubicBezTo>
                    <a:pt x="1498847" y="1587206"/>
                    <a:pt x="1735585" y="1733688"/>
                    <a:pt x="1819923" y="18106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BEA8DF-01D0-43D6-91DA-A8E892CF2DD9}"/>
                </a:ext>
              </a:extLst>
            </p:cNvPr>
            <p:cNvSpPr/>
            <p:nvPr/>
          </p:nvSpPr>
          <p:spPr>
            <a:xfrm>
              <a:off x="7342926" y="3624032"/>
              <a:ext cx="1819923" cy="1810628"/>
            </a:xfrm>
            <a:custGeom>
              <a:avLst/>
              <a:gdLst>
                <a:gd name="connsiteX0" fmla="*/ 0 w 1819923"/>
                <a:gd name="connsiteY0" fmla="*/ 123870 h 1810628"/>
                <a:gd name="connsiteX1" fmla="*/ 284086 w 1819923"/>
                <a:gd name="connsiteY1" fmla="*/ 8461 h 1810628"/>
                <a:gd name="connsiteX2" fmla="*/ 816746 w 1819923"/>
                <a:gd name="connsiteY2" fmla="*/ 328057 h 1810628"/>
                <a:gd name="connsiteX3" fmla="*/ 1331651 w 1819923"/>
                <a:gd name="connsiteY3" fmla="*/ 1340111 h 1810628"/>
                <a:gd name="connsiteX4" fmla="*/ 1819923 w 1819923"/>
                <a:gd name="connsiteY4" fmla="*/ 1810628 h 18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923" h="1810628">
                  <a:moveTo>
                    <a:pt x="0" y="123870"/>
                  </a:moveTo>
                  <a:cubicBezTo>
                    <a:pt x="73981" y="49150"/>
                    <a:pt x="147962" y="-25570"/>
                    <a:pt x="284086" y="8461"/>
                  </a:cubicBezTo>
                  <a:cubicBezTo>
                    <a:pt x="420210" y="42492"/>
                    <a:pt x="642152" y="106115"/>
                    <a:pt x="816746" y="328057"/>
                  </a:cubicBezTo>
                  <a:cubicBezTo>
                    <a:pt x="991340" y="549999"/>
                    <a:pt x="1164455" y="1093016"/>
                    <a:pt x="1331651" y="1340111"/>
                  </a:cubicBezTo>
                  <a:cubicBezTo>
                    <a:pt x="1498847" y="1587206"/>
                    <a:pt x="1735585" y="1733688"/>
                    <a:pt x="1819923" y="18106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7C2C4-E0B3-4ED1-B30D-7B08C87BB29E}"/>
              </a:ext>
            </a:extLst>
          </p:cNvPr>
          <p:cNvSpPr/>
          <p:nvPr/>
        </p:nvSpPr>
        <p:spPr>
          <a:xfrm>
            <a:off x="7325668" y="3906730"/>
            <a:ext cx="1110686" cy="617645"/>
          </a:xfrm>
          <a:custGeom>
            <a:avLst/>
            <a:gdLst>
              <a:gd name="connsiteX0" fmla="*/ 0 w 2894120"/>
              <a:gd name="connsiteY0" fmla="*/ 1020411 h 1854919"/>
              <a:gd name="connsiteX1" fmla="*/ 523782 w 2894120"/>
              <a:gd name="connsiteY1" fmla="*/ 319075 h 1854919"/>
              <a:gd name="connsiteX2" fmla="*/ 1003176 w 2894120"/>
              <a:gd name="connsiteY2" fmla="*/ 17234 h 1854919"/>
              <a:gd name="connsiteX3" fmla="*/ 1393794 w 2894120"/>
              <a:gd name="connsiteY3" fmla="*/ 798469 h 1854919"/>
              <a:gd name="connsiteX4" fmla="*/ 1660124 w 2894120"/>
              <a:gd name="connsiteY4" fmla="*/ 1854912 h 1854919"/>
              <a:gd name="connsiteX5" fmla="*/ 1997476 w 2894120"/>
              <a:gd name="connsiteY5" fmla="*/ 816225 h 1854919"/>
              <a:gd name="connsiteX6" fmla="*/ 2894120 w 2894120"/>
              <a:gd name="connsiteY6" fmla="*/ 771836 h 185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4120" h="1854919">
                <a:moveTo>
                  <a:pt x="0" y="1020411"/>
                </a:moveTo>
                <a:cubicBezTo>
                  <a:pt x="178293" y="753341"/>
                  <a:pt x="356586" y="486271"/>
                  <a:pt x="523782" y="319075"/>
                </a:cubicBezTo>
                <a:cubicBezTo>
                  <a:pt x="690978" y="151879"/>
                  <a:pt x="858174" y="-62665"/>
                  <a:pt x="1003176" y="17234"/>
                </a:cubicBezTo>
                <a:cubicBezTo>
                  <a:pt x="1148178" y="97133"/>
                  <a:pt x="1284303" y="492189"/>
                  <a:pt x="1393794" y="798469"/>
                </a:cubicBezTo>
                <a:cubicBezTo>
                  <a:pt x="1503285" y="1104749"/>
                  <a:pt x="1559510" y="1851953"/>
                  <a:pt x="1660124" y="1854912"/>
                </a:cubicBezTo>
                <a:cubicBezTo>
                  <a:pt x="1760738" y="1857871"/>
                  <a:pt x="1791810" y="996738"/>
                  <a:pt x="1997476" y="816225"/>
                </a:cubicBezTo>
                <a:cubicBezTo>
                  <a:pt x="2203142" y="635712"/>
                  <a:pt x="2756516" y="782193"/>
                  <a:pt x="2894120" y="771836"/>
                </a:cubicBezTo>
              </a:path>
            </a:pathLst>
          </a:custGeom>
          <a:ln w="762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89209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D90C6-9874-41D7-8EFD-2C208BAB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83479-F5E2-47C8-BE18-95D15910D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1" y="1476255"/>
            <a:ext cx="8895425" cy="27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5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5D571-1DB2-4A30-9C2A-B85C6236FEF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Normal NCS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Normal needle exam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541BA-5BD9-407E-899C-CAFFE27D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52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935E20-6554-4D4D-9A30-51B02645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Very Satisfying…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2764D-8DFF-4B2D-9F60-0B5C0EC4383C}"/>
              </a:ext>
            </a:extLst>
          </p:cNvPr>
          <p:cNvSpPr/>
          <p:nvPr/>
        </p:nvSpPr>
        <p:spPr>
          <a:xfrm>
            <a:off x="2407244" y="3562139"/>
            <a:ext cx="4863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What gives??</a:t>
            </a:r>
          </a:p>
        </p:txBody>
      </p:sp>
    </p:spTree>
    <p:extLst>
      <p:ext uri="{BB962C8B-B14F-4D97-AF65-F5344CB8AC3E}">
        <p14:creationId xmlns:p14="http://schemas.microsoft.com/office/powerpoint/2010/main" val="36451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B4528-546D-41F4-9464-36A51A94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4402-1050-DD4D-8113-F1BC161B592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4217A26-19DD-40F2-97B5-50C9B5EB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52" y="1441509"/>
            <a:ext cx="6459361" cy="48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7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38704-A558-42E8-B432-1319FB26104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EMG is a large fiber test</a:t>
            </a:r>
          </a:p>
          <a:p>
            <a:pPr lvl="1"/>
            <a:r>
              <a:rPr lang="en-US" dirty="0"/>
              <a:t>Motor</a:t>
            </a:r>
          </a:p>
          <a:p>
            <a:pPr lvl="1"/>
            <a:r>
              <a:rPr lang="en-US" dirty="0"/>
              <a:t>Sensory…if the patient has…</a:t>
            </a:r>
          </a:p>
          <a:p>
            <a:pPr lvl="2"/>
            <a:r>
              <a:rPr lang="en-US" dirty="0"/>
              <a:t>Vibration</a:t>
            </a:r>
          </a:p>
          <a:p>
            <a:pPr lvl="2"/>
            <a:r>
              <a:rPr lang="en-US" dirty="0"/>
              <a:t>Light touch</a:t>
            </a:r>
          </a:p>
          <a:p>
            <a:pPr lvl="2"/>
            <a:r>
              <a:rPr lang="en-US" dirty="0"/>
              <a:t>Joint position (proprioception)</a:t>
            </a:r>
            <a:br>
              <a:rPr lang="en-US" dirty="0"/>
            </a:br>
            <a:endParaRPr lang="en-US" dirty="0"/>
          </a:p>
          <a:p>
            <a:r>
              <a:rPr lang="en-US" dirty="0"/>
              <a:t>Small fiber problems – hardly rare</a:t>
            </a:r>
          </a:p>
          <a:p>
            <a:pPr lvl="1"/>
            <a:r>
              <a:rPr lang="en-US" dirty="0"/>
              <a:t>Burning, aching, cold, prickling…</a:t>
            </a:r>
          </a:p>
          <a:p>
            <a:pPr lvl="2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7F80CE-B89C-437E-AD1C-D94F60728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54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B3E1E-5D8A-4354-9105-D7CF932FE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3401771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362E16-4056-4323-A9A2-7272859C710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Localized injury to nerves, such as</a:t>
            </a:r>
          </a:p>
          <a:p>
            <a:pPr lvl="1"/>
            <a:r>
              <a:rPr lang="en-US" dirty="0"/>
              <a:t>CTS</a:t>
            </a:r>
          </a:p>
          <a:p>
            <a:pPr lvl="1"/>
            <a:r>
              <a:rPr lang="en-US" dirty="0"/>
              <a:t>Disc pushing on a spinal nerve</a:t>
            </a:r>
            <a:br>
              <a:rPr lang="en-US" dirty="0"/>
            </a:br>
            <a:endParaRPr lang="en-US" dirty="0"/>
          </a:p>
          <a:p>
            <a:r>
              <a:rPr lang="en-US" dirty="0"/>
              <a:t>Ok for generalized things damaging nerves</a:t>
            </a:r>
          </a:p>
          <a:p>
            <a:pPr lvl="1"/>
            <a:r>
              <a:rPr lang="en-US" dirty="0"/>
              <a:t>Peripheral large fiber neuropathy</a:t>
            </a:r>
            <a:br>
              <a:rPr lang="en-US" dirty="0"/>
            </a:br>
            <a:endParaRPr lang="en-US" dirty="0"/>
          </a:p>
          <a:p>
            <a:r>
              <a:rPr lang="en-US" dirty="0"/>
              <a:t>Certain muscle diseases (uncommon)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86600-DF09-4B77-8CD8-C2A91393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54402-1050-DD4D-8113-F1BC161B592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98F285-867C-40F2-B362-059CC454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For….</a:t>
            </a:r>
          </a:p>
        </p:txBody>
      </p:sp>
    </p:spTree>
    <p:extLst>
      <p:ext uri="{BB962C8B-B14F-4D97-AF65-F5344CB8AC3E}">
        <p14:creationId xmlns:p14="http://schemas.microsoft.com/office/powerpoint/2010/main" val="2558168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4A3605-F4D8-42B8-8614-BC872A7A550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Spinal cord problems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9C2FD4-3EF4-4B22-9B65-B1A2B5303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54402-1050-DD4D-8113-F1BC161B592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B0F626-3751-457D-B23F-530DAFD5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We’re On The Subject…</a:t>
            </a:r>
          </a:p>
        </p:txBody>
      </p:sp>
      <p:pic>
        <p:nvPicPr>
          <p:cNvPr id="6" name="Picture 5" descr="A picture containing wearing, holding, person, dog&#10;&#10;Description automatically generated">
            <a:extLst>
              <a:ext uri="{FF2B5EF4-FFF2-40B4-BE49-F238E27FC236}">
                <a16:creationId xmlns:a16="http://schemas.microsoft.com/office/drawing/2014/main" id="{5F55CE02-5EC7-4A36-B7AE-89B6B833E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77" y="1879112"/>
            <a:ext cx="6713590" cy="49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6C0DA6-237D-42C9-BF9D-29940010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Nerves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0607E-3154-466B-9EB4-9F0C5599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4402-1050-DD4D-8113-F1BC161B592E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DB6522-A543-4681-8450-55D334CC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95" y="1457050"/>
            <a:ext cx="2695951" cy="39439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200143A-EB9C-4FAF-818F-533CB65F8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55905"/>
            <a:ext cx="2695951" cy="38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73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9C4A9-C333-48C0-9E49-67D1B5946C4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NCS and Needle Exam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shockin</a:t>
            </a:r>
            <a:r>
              <a:rPr lang="en-US" dirty="0"/>
              <a:t>’ and </a:t>
            </a:r>
            <a:r>
              <a:rPr lang="en-US" dirty="0" err="1"/>
              <a:t>pokin</a:t>
            </a:r>
            <a:r>
              <a:rPr lang="en-US" dirty="0"/>
              <a:t>’ people for fun &amp; profit”</a:t>
            </a:r>
          </a:p>
          <a:p>
            <a:r>
              <a:rPr lang="en-US" dirty="0"/>
              <a:t>NCS reveal localized slowing (also generalized) in motor and/or sensory nerves</a:t>
            </a:r>
          </a:p>
          <a:p>
            <a:r>
              <a:rPr lang="en-US" dirty="0"/>
              <a:t>Large fiber only</a:t>
            </a:r>
          </a:p>
          <a:p>
            <a:r>
              <a:rPr lang="en-US" dirty="0"/>
              <a:t>NE reveals damage to motor axons and/or the muscle cells they innervate</a:t>
            </a:r>
          </a:p>
          <a:p>
            <a:pPr lvl="1"/>
            <a:r>
              <a:rPr lang="en-US" dirty="0"/>
              <a:t>Work backwards to localize the problem</a:t>
            </a:r>
          </a:p>
          <a:p>
            <a:r>
              <a:rPr lang="en-US" dirty="0"/>
              <a:t>A number of nerve problems EMG doesn’t find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CFC9B7-1AC4-4932-9E0C-D6FCC7070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75CBF2-71D2-4A1F-91AA-F46FC9BCB4A0}" type="slidenum">
              <a:rPr lang="en-US" smtClean="0"/>
              <a:t>58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5F6D1-DF97-454D-879D-F6FA25B9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 In School Today?</a:t>
            </a:r>
          </a:p>
        </p:txBody>
      </p:sp>
    </p:spTree>
    <p:extLst>
      <p:ext uri="{BB962C8B-B14F-4D97-AF65-F5344CB8AC3E}">
        <p14:creationId xmlns:p14="http://schemas.microsoft.com/office/powerpoint/2010/main" val="645008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4" y="1094261"/>
            <a:ext cx="4151761" cy="57009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A2F08-0F6B-4770-A3DE-C9CE76E9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Now…</a:t>
            </a:r>
          </a:p>
        </p:txBody>
      </p:sp>
    </p:spTree>
    <p:extLst>
      <p:ext uri="{BB962C8B-B14F-4D97-AF65-F5344CB8AC3E}">
        <p14:creationId xmlns:p14="http://schemas.microsoft.com/office/powerpoint/2010/main" val="25282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7727EF-D0A2-4CBC-884D-840D39E2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760" y="2367310"/>
            <a:ext cx="5432579" cy="994172"/>
          </a:xfrm>
        </p:spPr>
        <p:txBody>
          <a:bodyPr/>
          <a:lstStyle/>
          <a:p>
            <a:pPr algn="r"/>
            <a:r>
              <a:rPr lang="en-US" dirty="0"/>
              <a:t>EMG:  Two Main Things</a:t>
            </a:r>
          </a:p>
        </p:txBody>
      </p:sp>
    </p:spTree>
    <p:extLst>
      <p:ext uri="{BB962C8B-B14F-4D97-AF65-F5344CB8AC3E}">
        <p14:creationId xmlns:p14="http://schemas.microsoft.com/office/powerpoint/2010/main" val="3611388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57" y="1407132"/>
            <a:ext cx="4339699" cy="4506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61004-727A-4461-A345-B22D6F18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So…It’s Time To…</a:t>
            </a:r>
          </a:p>
        </p:txBody>
      </p:sp>
    </p:spTree>
    <p:extLst>
      <p:ext uri="{BB962C8B-B14F-4D97-AF65-F5344CB8AC3E}">
        <p14:creationId xmlns:p14="http://schemas.microsoft.com/office/powerpoint/2010/main" val="420201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5F8C-FD62-4C20-8CEA-B069147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7A1A9-88DC-48C9-B95E-85D98FAAD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831" y="1633608"/>
            <a:ext cx="6260513" cy="4296676"/>
          </a:xfrm>
        </p:spPr>
        <p:txBody>
          <a:bodyPr/>
          <a:lstStyle/>
          <a:p>
            <a:r>
              <a:rPr lang="en-US" dirty="0"/>
              <a:t>Nerve Conduction Studies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Needle Examination </a:t>
            </a:r>
          </a:p>
        </p:txBody>
      </p:sp>
    </p:spTree>
    <p:extLst>
      <p:ext uri="{BB962C8B-B14F-4D97-AF65-F5344CB8AC3E}">
        <p14:creationId xmlns:p14="http://schemas.microsoft.com/office/powerpoint/2010/main" val="43187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4887-2616-496F-B937-CFC3611F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a nerve, record “downstream”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78985E-9CE5-4335-9E07-FCDDD917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73" y="1804988"/>
            <a:ext cx="2515008" cy="3921919"/>
          </a:xfrm>
          <a:prstGeom prst="rect">
            <a:avLst/>
          </a:prstGeom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D3E2A39D-02B8-46D2-8407-9CF865FC2DE3}"/>
              </a:ext>
            </a:extLst>
          </p:cNvPr>
          <p:cNvSpPr/>
          <p:nvPr/>
        </p:nvSpPr>
        <p:spPr>
          <a:xfrm>
            <a:off x="5314950" y="2621756"/>
            <a:ext cx="742950" cy="47148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8C80A773-5171-419B-AE80-A6937D3F0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2159" y="4096807"/>
            <a:ext cx="1353290" cy="13532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Laptop">
                <a:extLst>
                  <a:ext uri="{FF2B5EF4-FFF2-40B4-BE49-F238E27FC236}">
                    <a16:creationId xmlns:a16="http://schemas.microsoft.com/office/drawing/2014/main" id="{3E8EE841-BA5D-403E-BDD2-5A0EAA4DDB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7808" y="2155049"/>
              <a:ext cx="3719883" cy="25373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19883" cy="2537352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607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Laptop">
                <a:extLst>
                  <a:ext uri="{FF2B5EF4-FFF2-40B4-BE49-F238E27FC236}">
                    <a16:creationId xmlns:a16="http://schemas.microsoft.com/office/drawing/2014/main" id="{3E8EE841-BA5D-403E-BDD2-5A0EAA4DDB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808" y="2155049"/>
                <a:ext cx="3719883" cy="2537352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8947F1-6434-40EC-AD34-79FA7C13411E}"/>
              </a:ext>
            </a:extLst>
          </p:cNvPr>
          <p:cNvSpPr/>
          <p:nvPr/>
        </p:nvSpPr>
        <p:spPr>
          <a:xfrm>
            <a:off x="1775596" y="2849728"/>
            <a:ext cx="1864310" cy="1091960"/>
          </a:xfrm>
          <a:custGeom>
            <a:avLst/>
            <a:gdLst>
              <a:gd name="connsiteX0" fmla="*/ 0 w 2894120"/>
              <a:gd name="connsiteY0" fmla="*/ 1020411 h 1854919"/>
              <a:gd name="connsiteX1" fmla="*/ 523782 w 2894120"/>
              <a:gd name="connsiteY1" fmla="*/ 319075 h 1854919"/>
              <a:gd name="connsiteX2" fmla="*/ 1003176 w 2894120"/>
              <a:gd name="connsiteY2" fmla="*/ 17234 h 1854919"/>
              <a:gd name="connsiteX3" fmla="*/ 1393794 w 2894120"/>
              <a:gd name="connsiteY3" fmla="*/ 798469 h 1854919"/>
              <a:gd name="connsiteX4" fmla="*/ 1660124 w 2894120"/>
              <a:gd name="connsiteY4" fmla="*/ 1854912 h 1854919"/>
              <a:gd name="connsiteX5" fmla="*/ 1997476 w 2894120"/>
              <a:gd name="connsiteY5" fmla="*/ 816225 h 1854919"/>
              <a:gd name="connsiteX6" fmla="*/ 2894120 w 2894120"/>
              <a:gd name="connsiteY6" fmla="*/ 771836 h 185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4120" h="1854919">
                <a:moveTo>
                  <a:pt x="0" y="1020411"/>
                </a:moveTo>
                <a:cubicBezTo>
                  <a:pt x="178293" y="753341"/>
                  <a:pt x="356586" y="486271"/>
                  <a:pt x="523782" y="319075"/>
                </a:cubicBezTo>
                <a:cubicBezTo>
                  <a:pt x="690978" y="151879"/>
                  <a:pt x="858174" y="-62665"/>
                  <a:pt x="1003176" y="17234"/>
                </a:cubicBezTo>
                <a:cubicBezTo>
                  <a:pt x="1148178" y="97133"/>
                  <a:pt x="1284303" y="492189"/>
                  <a:pt x="1393794" y="798469"/>
                </a:cubicBezTo>
                <a:cubicBezTo>
                  <a:pt x="1503285" y="1104749"/>
                  <a:pt x="1559510" y="1851953"/>
                  <a:pt x="1660124" y="1854912"/>
                </a:cubicBezTo>
                <a:cubicBezTo>
                  <a:pt x="1760738" y="1857871"/>
                  <a:pt x="1791810" y="996738"/>
                  <a:pt x="1997476" y="816225"/>
                </a:cubicBezTo>
                <a:cubicBezTo>
                  <a:pt x="2203142" y="635712"/>
                  <a:pt x="2756516" y="782193"/>
                  <a:pt x="2894120" y="771836"/>
                </a:cubicBez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533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44FBEC7-C234-404F-AAB4-C65D73772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-126"/>
          <a:stretch/>
        </p:blipFill>
        <p:spPr>
          <a:xfrm>
            <a:off x="3659982" y="1342428"/>
            <a:ext cx="5265607" cy="4516045"/>
          </a:xfrm>
          <a:prstGeom prst="rect">
            <a:avLst/>
          </a:prstGeom>
        </p:spPr>
      </p:pic>
      <p:pic>
        <p:nvPicPr>
          <p:cNvPr id="6" name="Picture 5" descr="A picture containing sitting, small, table, blue&#10;&#10;Description automatically generated">
            <a:extLst>
              <a:ext uri="{FF2B5EF4-FFF2-40B4-BE49-F238E27FC236}">
                <a16:creationId xmlns:a16="http://schemas.microsoft.com/office/drawing/2014/main" id="{06A9CAE9-E231-44E8-8556-48667F309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361963"/>
            <a:ext cx="3424238" cy="45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0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658</Words>
  <Application>Microsoft Office PowerPoint</Application>
  <PresentationFormat>On-screen Show (4:3)</PresentationFormat>
  <Paragraphs>158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Segoe UI Semibold</vt:lpstr>
      <vt:lpstr>Office Theme</vt:lpstr>
      <vt:lpstr>EMG Studies     …because, why not?</vt:lpstr>
      <vt:lpstr>Financial  Conflict Disclosure</vt:lpstr>
      <vt:lpstr>I Do Not Look Good…</vt:lpstr>
      <vt:lpstr>Who is this guy???!</vt:lpstr>
      <vt:lpstr>Today’s Plan</vt:lpstr>
      <vt:lpstr>EMG:  Two Main Things</vt:lpstr>
      <vt:lpstr>A Little Terminology</vt:lpstr>
      <vt:lpstr>Shock a nerve, record “downstream”</vt:lpstr>
      <vt:lpstr>PowerPoint Presentation</vt:lpstr>
      <vt:lpstr>Stick a recording electrode into muscle</vt:lpstr>
      <vt:lpstr>Gimme a Break!     All of EMG in three slides?!</vt:lpstr>
      <vt:lpstr>Further Reading…</vt:lpstr>
      <vt:lpstr>PowerPoint Presentation</vt:lpstr>
      <vt:lpstr>Case 1</vt:lpstr>
      <vt:lpstr>Anatomy Refresher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Stick a recording electrode into muscle</vt:lpstr>
      <vt:lpstr>Needle Exam Findings…</vt:lpstr>
      <vt:lpstr>Findings…</vt:lpstr>
      <vt:lpstr>It’s a Tough Job Poking People…</vt:lpstr>
      <vt:lpstr>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Needle Examination</vt:lpstr>
      <vt:lpstr>PowerPoint Presentation</vt:lpstr>
      <vt:lpstr>Case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Stick a recording electrode into muscle</vt:lpstr>
      <vt:lpstr>PowerPoint Presentation</vt:lpstr>
      <vt:lpstr>Not Very Satisfying…</vt:lpstr>
      <vt:lpstr>PowerPoint Presentation</vt:lpstr>
      <vt:lpstr>Limitations</vt:lpstr>
      <vt:lpstr>Best For….</vt:lpstr>
      <vt:lpstr>Since We’re On The Subject…</vt:lpstr>
      <vt:lpstr>Tiny Nerves</vt:lpstr>
      <vt:lpstr>What Did We Learn In School Today?</vt:lpstr>
      <vt:lpstr>By Now…</vt:lpstr>
      <vt:lpstr>So…It’s Time To…</vt:lpstr>
    </vt:vector>
  </TitlesOfParts>
  <Company>Campbell-Ewald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Smalley</dc:creator>
  <cp:lastModifiedBy>areeves300@gmail.com</cp:lastModifiedBy>
  <cp:revision>114</cp:revision>
  <cp:lastPrinted>2013-01-22T21:46:17Z</cp:lastPrinted>
  <dcterms:created xsi:type="dcterms:W3CDTF">2012-12-03T17:51:37Z</dcterms:created>
  <dcterms:modified xsi:type="dcterms:W3CDTF">2020-10-09T00:17:09Z</dcterms:modified>
</cp:coreProperties>
</file>